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8" r:id="rId6"/>
    <p:sldMasterId id="2147483713" r:id="rId7"/>
    <p:sldMasterId id="2147483728" r:id="rId8"/>
  </p:sldMasterIdLst>
  <p:notesMasterIdLst>
    <p:notesMasterId r:id="rId17"/>
  </p:notesMasterIdLst>
  <p:handoutMasterIdLst>
    <p:handoutMasterId r:id="rId18"/>
  </p:handoutMasterIdLst>
  <p:sldIdLst>
    <p:sldId id="522" r:id="rId9"/>
    <p:sldId id="531" r:id="rId10"/>
    <p:sldId id="534" r:id="rId11"/>
    <p:sldId id="536" r:id="rId12"/>
    <p:sldId id="532" r:id="rId13"/>
    <p:sldId id="535" r:id="rId14"/>
    <p:sldId id="537" r:id="rId15"/>
    <p:sldId id="539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rcours administrateur" id="{30DAFDBA-FB1A-47E1-8076-423AE8EA442E}">
          <p14:sldIdLst>
            <p14:sldId id="522"/>
            <p14:sldId id="531"/>
            <p14:sldId id="534"/>
            <p14:sldId id="536"/>
            <p14:sldId id="532"/>
            <p14:sldId id="535"/>
            <p14:sldId id="537"/>
            <p14:sldId id="53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C4EA5E-8BFF-AC36-DD92-C52C902C3864}" v="1" dt="2025-09-15T14:46:47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039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8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5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7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946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280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01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971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072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4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4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557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56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1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4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2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6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786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906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464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0869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4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2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96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52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12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91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5924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378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639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23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21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66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18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14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31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83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1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7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6346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160E6F-307B-455E-080D-DB4B83747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A3D553-4304-49F6-91F2-F11C1FC6A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C43B57-600D-0DB4-C12F-D6CBD2ADF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016A-3A28-43F8-BC1A-7042AF3C3827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014380-7FB9-1D96-4D73-CB75B5C54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E1AE51-CF9C-F7BA-9C8C-57BEC1CF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5105-B092-41FB-A8DB-AA0E7F3A1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2700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6B2B2A-B046-FC99-848C-195B51564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CD41BE-853D-6529-099B-A2402BE1F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B1D6B2-FDF3-638C-0B94-0BC5E80AF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016A-3A28-43F8-BC1A-7042AF3C3827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73A3BB-5225-4CDA-0187-903D21A65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2DCD68-047C-78B1-A06D-1B5D74C1B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5105-B092-41FB-A8DB-AA0E7F3A1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7460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89E5C-D7C6-A821-BFE4-0F15F2C0D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F51268-FFBD-429D-5E6C-E65B414DE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83C055-2843-8A62-02C6-5D564DA97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016A-3A28-43F8-BC1A-7042AF3C3827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A9E34C-213C-4391-F56F-03BEA0C9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C653EB-862A-FD20-FCA5-7E248661B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5105-B092-41FB-A8DB-AA0E7F3A1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23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0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7D65D3-85BA-2455-7898-612B982A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379C0A-8F6B-A22D-6591-D6841E2B6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A16B5A-4ACD-5E66-FDF2-76889F567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C4099E-DA77-27CA-8D79-6C29759D2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016A-3A28-43F8-BC1A-7042AF3C3827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06785B-3B7F-C71D-EFD4-343C06EE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976297-FD53-F472-A928-6F16F3B5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5105-B092-41FB-A8DB-AA0E7F3A1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3545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1AC30D-4AC6-F1D3-803E-81ED778F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D26D28-96AA-C75E-FBE8-EA0C62BF7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9717F8-AA46-A267-E428-A61BD523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F320899-ADF0-32CC-6E7A-1D941AAE5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420FFEE-D729-63D6-F3CF-991355B91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E4E63C-080E-7327-4133-7C23C667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016A-3A28-43F8-BC1A-7042AF3C3827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3348850-860D-3930-7D77-8F124D766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BED2770-0DEF-D503-D569-69FFD466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5105-B092-41FB-A8DB-AA0E7F3A1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4021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B46E15-7C06-0A7A-7E66-744135A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85DEF1-EDCF-29FE-DB65-A75155BA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016A-3A28-43F8-BC1A-7042AF3C3827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7943DB-3528-F48C-BF47-ADA7E4F4B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01E9B4-0902-80F7-8E49-C012120BE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5105-B092-41FB-A8DB-AA0E7F3A1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4827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E751768-8491-7D5A-917E-10A5C6EF0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016A-3A28-43F8-BC1A-7042AF3C3827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C351CA1-39E7-A382-71EA-A4661BE6E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BE2070-E0A8-33B2-91DF-BB8D81D4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5105-B092-41FB-A8DB-AA0E7F3A1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7150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9476A3-BE2C-EC2A-2718-898032B5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830347-D27D-D72D-C226-ED226349C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317F82-18C1-80C4-8AB4-B14FDB55C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5C76FE-A15F-B08A-BE89-EF51E451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016A-3A28-43F8-BC1A-7042AF3C3827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4D852D-BCC4-A46E-8D0C-7480E5DD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5480DB-F671-4803-9081-1EA0F42C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5105-B092-41FB-A8DB-AA0E7F3A1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8820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C0BEA-0A9D-4C79-5056-5E0E8E266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EF3DF50-E100-E3F3-47C7-72564909C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5335E8-CEC4-6ECF-874D-B8D02DD3B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A70C30-BBD7-7163-7BFB-7428456CB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016A-3A28-43F8-BC1A-7042AF3C3827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4DD2BC-42B5-E488-2D96-C6492140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20F141-DCE3-6FD8-08A0-20E1DA55B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5105-B092-41FB-A8DB-AA0E7F3A1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0002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525472-00E5-566F-8DB2-F6F046C37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6414D9-42D9-CA28-8442-D7188700C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520535-EB40-2A31-DB1C-FC1415944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016A-3A28-43F8-BC1A-7042AF3C3827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2033C8-0025-25A0-B369-E425F15AE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DE0178-7E20-68D2-37ED-D8EEABCD4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5105-B092-41FB-A8DB-AA0E7F3A1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0299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F831121-E346-6E6F-D332-8F2A9114FF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46D597-5A58-467F-C7F5-D1CDAD656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6683F3-31C2-0A8B-5FB8-05D7C1F3D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016A-3A28-43F8-BC1A-7042AF3C3827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53A059-6B22-EA30-7E24-CDC14C84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B95B0E-5B37-5341-5EE1-B9282B110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5105-B092-41FB-A8DB-AA0E7F3A1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8463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79" y="316194"/>
            <a:ext cx="9333199" cy="9346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UJ2 - </a:t>
            </a:r>
            <a:r>
              <a:rPr lang="fr-FR" err="1"/>
              <a:t>Order</a:t>
            </a:r>
            <a:r>
              <a:rPr lang="fr-FR"/>
              <a:t> </a:t>
            </a:r>
            <a:r>
              <a:rPr lang="fr-FR" err="1"/>
              <a:t>taking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DE3FA4-D5A6-7701-05F7-709FC7EBF9C9}"/>
              </a:ext>
            </a:extLst>
          </p:cNvPr>
          <p:cNvSpPr/>
          <p:nvPr userDrawn="1"/>
        </p:nvSpPr>
        <p:spPr>
          <a:xfrm>
            <a:off x="0" y="6710295"/>
            <a:ext cx="12192000" cy="156017"/>
          </a:xfrm>
          <a:prstGeom prst="rect">
            <a:avLst/>
          </a:prstGeom>
          <a:gradFill flip="none" rotWithShape="1">
            <a:gsLst>
              <a:gs pos="14000">
                <a:srgbClr val="BE1C7A"/>
              </a:gs>
              <a:gs pos="0">
                <a:srgbClr val="FF0900"/>
              </a:gs>
              <a:gs pos="27000">
                <a:srgbClr val="225CFE"/>
              </a:gs>
              <a:gs pos="40000">
                <a:srgbClr val="0094EC"/>
              </a:gs>
              <a:gs pos="56000">
                <a:srgbClr val="2CBFC0"/>
              </a:gs>
              <a:gs pos="73000">
                <a:srgbClr val="5ECB79"/>
              </a:gs>
              <a:gs pos="88000">
                <a:srgbClr val="FDD8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27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3FF3A4-36FB-DD07-DC87-0D5165D7DA02}"/>
              </a:ext>
            </a:extLst>
          </p:cNvPr>
          <p:cNvSpPr/>
          <p:nvPr userDrawn="1"/>
        </p:nvSpPr>
        <p:spPr>
          <a:xfrm rot="10800000">
            <a:off x="0" y="-20988"/>
            <a:ext cx="12192000" cy="156017"/>
          </a:xfrm>
          <a:prstGeom prst="rect">
            <a:avLst/>
          </a:prstGeom>
          <a:gradFill flip="none" rotWithShape="1">
            <a:gsLst>
              <a:gs pos="14000">
                <a:srgbClr val="BE1C7A"/>
              </a:gs>
              <a:gs pos="0">
                <a:srgbClr val="FF0900"/>
              </a:gs>
              <a:gs pos="27000">
                <a:srgbClr val="225CFE"/>
              </a:gs>
              <a:gs pos="40000">
                <a:srgbClr val="0094EC"/>
              </a:gs>
              <a:gs pos="56000">
                <a:srgbClr val="2CBFC0"/>
              </a:gs>
              <a:gs pos="73000">
                <a:srgbClr val="5ECB79"/>
              </a:gs>
              <a:gs pos="88000">
                <a:srgbClr val="FDD8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27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42D728-093B-581E-1D2C-7675C90B13BF}"/>
              </a:ext>
            </a:extLst>
          </p:cNvPr>
          <p:cNvSpPr/>
          <p:nvPr userDrawn="1"/>
        </p:nvSpPr>
        <p:spPr>
          <a:xfrm rot="16200000">
            <a:off x="-3362096" y="3341105"/>
            <a:ext cx="6878991" cy="154800"/>
          </a:xfrm>
          <a:prstGeom prst="rect">
            <a:avLst/>
          </a:prstGeom>
          <a:gradFill flip="none" rotWithShape="1">
            <a:gsLst>
              <a:gs pos="14000">
                <a:srgbClr val="BE1C7A"/>
              </a:gs>
              <a:gs pos="0">
                <a:srgbClr val="FF0900"/>
              </a:gs>
              <a:gs pos="27000">
                <a:srgbClr val="225CFE"/>
              </a:gs>
              <a:gs pos="40000">
                <a:srgbClr val="0094EC"/>
              </a:gs>
              <a:gs pos="56000">
                <a:srgbClr val="2CBFC0"/>
              </a:gs>
              <a:gs pos="73000">
                <a:srgbClr val="5ECB79"/>
              </a:gs>
              <a:gs pos="88000">
                <a:srgbClr val="FDD8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27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B18D3-3E80-8393-518F-D68EF64D9C86}"/>
              </a:ext>
            </a:extLst>
          </p:cNvPr>
          <p:cNvSpPr/>
          <p:nvPr userDrawn="1"/>
        </p:nvSpPr>
        <p:spPr>
          <a:xfrm rot="5400000">
            <a:off x="8694671" y="3341106"/>
            <a:ext cx="6878992" cy="154800"/>
          </a:xfrm>
          <a:prstGeom prst="rect">
            <a:avLst/>
          </a:prstGeom>
          <a:gradFill flip="none" rotWithShape="1">
            <a:gsLst>
              <a:gs pos="14000">
                <a:srgbClr val="BE1C7A"/>
              </a:gs>
              <a:gs pos="0">
                <a:srgbClr val="FF0900"/>
              </a:gs>
              <a:gs pos="27000">
                <a:srgbClr val="225CFE"/>
              </a:gs>
              <a:gs pos="40000">
                <a:srgbClr val="0094EC"/>
              </a:gs>
              <a:gs pos="56000">
                <a:srgbClr val="2CBFC0"/>
              </a:gs>
              <a:gs pos="73000">
                <a:srgbClr val="5ECB79"/>
              </a:gs>
              <a:gs pos="88000">
                <a:srgbClr val="FDD8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27"/>
          </a:p>
        </p:txBody>
      </p:sp>
    </p:spTree>
    <p:extLst>
      <p:ext uri="{BB962C8B-B14F-4D97-AF65-F5344CB8AC3E}">
        <p14:creationId xmlns:p14="http://schemas.microsoft.com/office/powerpoint/2010/main" val="407370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41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6" r:id="rId6"/>
    <p:sldLayoutId id="2147483680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8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26/09/2025</a:t>
            </a:fld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EC758E-C02F-7DDC-2AA1-24823555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E9A6A5-A9D0-440D-E574-1BAF82B1B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E2EC23-6E13-897E-ECEF-1CCF17AC4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9016A-3A28-43F8-BC1A-7042AF3C3827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DCC1F4-E834-AE00-AF79-82DA3F861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ED9CBB-8764-4133-C701-5584229EB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85105-B092-41FB-A8DB-AA0E7F3A1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80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84CFF422-AD78-19B4-563E-DF6BB63EF58A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75A587B-5814-4D9B-9598-FE9CB954CB01}" type="slidenum">
              <a:rPr lang="fr-FR" sz="900" b="1" smtClean="0">
                <a:solidFill>
                  <a:srgbClr val="374649"/>
                </a:solidFill>
                <a:latin typeface="Arial" panose="020B0604020202020204"/>
              </a:rPr>
              <a:pPr>
                <a:defRPr/>
              </a:pPr>
              <a:t>1</a:t>
            </a:fld>
            <a:endParaRPr lang="fr-FR" sz="900" b="1">
              <a:solidFill>
                <a:srgbClr val="374649"/>
              </a:solidFill>
              <a:latin typeface="Arial" panose="020B0604020202020204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362E5D2-3410-8484-CD4A-3F3EED996122}"/>
              </a:ext>
            </a:extLst>
          </p:cNvPr>
          <p:cNvSpPr txBox="1"/>
          <p:nvPr/>
        </p:nvSpPr>
        <p:spPr>
          <a:xfrm>
            <a:off x="505024" y="441901"/>
            <a:ext cx="14700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3200" b="1" err="1">
                <a:solidFill>
                  <a:srgbClr val="FF0000"/>
                </a:solidFill>
                <a:latin typeface="Arial"/>
                <a:ea typeface="Calibri"/>
                <a:cs typeface="Calibri"/>
              </a:rPr>
              <a:t>eFuel</a:t>
            </a:r>
            <a:endParaRPr lang="fr-FR" sz="3200" b="1" err="1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3699671-0594-35AE-D2BD-CD1873144B98}"/>
              </a:ext>
            </a:extLst>
          </p:cNvPr>
          <p:cNvSpPr txBox="1"/>
          <p:nvPr/>
        </p:nvSpPr>
        <p:spPr>
          <a:xfrm>
            <a:off x="1976831" y="441901"/>
            <a:ext cx="764960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romanUcPeriod"/>
            </a:pPr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First </a:t>
            </a:r>
            <a:r>
              <a:rPr lang="fr-FR" sz="3200" b="1" err="1">
                <a:solidFill>
                  <a:srgbClr val="0070C0"/>
                </a:solidFill>
                <a:ea typeface="+mn-lt"/>
                <a:cs typeface="+mn-lt"/>
              </a:rPr>
              <a:t>connection</a:t>
            </a:r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 to the platform</a:t>
            </a:r>
            <a:endParaRPr lang="fr-FR" sz="3200" b="1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AE7F8D8D-0165-C3CB-D3B0-E67C2744E8BD}"/>
              </a:ext>
            </a:extLst>
          </p:cNvPr>
          <p:cNvSpPr/>
          <p:nvPr/>
        </p:nvSpPr>
        <p:spPr>
          <a:xfrm>
            <a:off x="4920490" y="1421465"/>
            <a:ext cx="4380476" cy="391409"/>
          </a:xfrm>
          <a:prstGeom prst="roundRect">
            <a:avLst>
              <a:gd name="adj" fmla="val 26770"/>
            </a:avLst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In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order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to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connect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to the platform,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you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must enter the email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with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which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you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wish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to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connect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on TE CONNECT and click on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connect</a:t>
            </a:r>
            <a:endParaRPr lang="fr-FR" sz="1000" err="1">
              <a:solidFill>
                <a:srgbClr val="FF0000"/>
              </a:solidFill>
              <a:ea typeface="Calibri"/>
              <a:cs typeface="Calibri"/>
            </a:endParaRPr>
          </a:p>
        </p:txBody>
      </p:sp>
      <p:pic>
        <p:nvPicPr>
          <p:cNvPr id="9" name="Image 8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52C2EEB0-4DE6-3772-7842-24DDC3EC5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49" y="1201570"/>
            <a:ext cx="3610978" cy="1025860"/>
          </a:xfrm>
          <a:prstGeom prst="rect">
            <a:avLst/>
          </a:prstGeom>
        </p:spPr>
      </p:pic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0D274943-7281-D039-AE28-31BC21311F51}"/>
              </a:ext>
            </a:extLst>
          </p:cNvPr>
          <p:cNvSpPr/>
          <p:nvPr/>
        </p:nvSpPr>
        <p:spPr>
          <a:xfrm>
            <a:off x="6815721" y="2926774"/>
            <a:ext cx="4448861" cy="381640"/>
          </a:xfrm>
          <a:prstGeom prst="roundRect">
            <a:avLst>
              <a:gd name="adj" fmla="val 26770"/>
            </a:avLst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If the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entered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email </a:t>
            </a:r>
            <a:r>
              <a:rPr lang="fr-FR" sz="1000" b="1">
                <a:solidFill>
                  <a:srgbClr val="0070C0"/>
                </a:solidFill>
                <a:ea typeface="+mn-lt"/>
                <a:cs typeface="+mn-lt"/>
              </a:rPr>
              <a:t>corresponds to an </a:t>
            </a:r>
            <a:r>
              <a:rPr lang="fr-FR" sz="1000" b="1" err="1">
                <a:solidFill>
                  <a:srgbClr val="0070C0"/>
                </a:solidFill>
                <a:ea typeface="+mn-lt"/>
                <a:cs typeface="+mn-lt"/>
              </a:rPr>
              <a:t>existing</a:t>
            </a:r>
            <a:r>
              <a:rPr lang="fr-FR" sz="1000" b="1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fr-FR" sz="1000" b="1" err="1">
                <a:solidFill>
                  <a:srgbClr val="0070C0"/>
                </a:solidFill>
                <a:ea typeface="+mn-lt"/>
                <a:cs typeface="+mn-lt"/>
              </a:rPr>
              <a:t>account</a:t>
            </a:r>
            <a:r>
              <a:rPr lang="fr-FR" sz="1000" b="1">
                <a:solidFill>
                  <a:srgbClr val="0070C0"/>
                </a:solidFill>
                <a:ea typeface="+mn-lt"/>
                <a:cs typeface="+mn-lt"/>
              </a:rPr>
              <a:t> in TE </a:t>
            </a:r>
            <a:r>
              <a:rPr lang="fr-FR" sz="1000" b="1" err="1">
                <a:solidFill>
                  <a:srgbClr val="0070C0"/>
                </a:solidFill>
                <a:ea typeface="+mn-lt"/>
                <a:cs typeface="+mn-lt"/>
              </a:rPr>
              <a:t>connect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then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you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must enter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your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password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and click on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Validate</a:t>
            </a:r>
            <a:endParaRPr lang="fr-FR" err="1"/>
          </a:p>
        </p:txBody>
      </p:sp>
      <p:sp>
        <p:nvSpPr>
          <p:cNvPr id="2" name="Rectangle: Rounded Corners 11">
            <a:extLst>
              <a:ext uri="{FF2B5EF4-FFF2-40B4-BE49-F238E27FC236}">
                <a16:creationId xmlns:a16="http://schemas.microsoft.com/office/drawing/2014/main" id="{BBC034F4-D9B8-8300-98E5-B34B2C0C7FBA}"/>
              </a:ext>
            </a:extLst>
          </p:cNvPr>
          <p:cNvSpPr/>
          <p:nvPr/>
        </p:nvSpPr>
        <p:spPr>
          <a:xfrm>
            <a:off x="495029" y="2926774"/>
            <a:ext cx="5972860" cy="391409"/>
          </a:xfrm>
          <a:prstGeom prst="roundRect">
            <a:avLst>
              <a:gd name="adj" fmla="val 26770"/>
            </a:avLst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If the email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entered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b="1" err="1">
                <a:solidFill>
                  <a:srgbClr val="0070C0"/>
                </a:solidFill>
                <a:ea typeface="+mn-lt"/>
                <a:cs typeface="+mn-lt"/>
              </a:rPr>
              <a:t>does</a:t>
            </a:r>
            <a:r>
              <a:rPr lang="fr-FR" sz="1000" b="1">
                <a:solidFill>
                  <a:srgbClr val="0070C0"/>
                </a:solidFill>
                <a:ea typeface="+mn-lt"/>
                <a:cs typeface="+mn-lt"/>
              </a:rPr>
              <a:t> not correspond to an </a:t>
            </a:r>
            <a:r>
              <a:rPr lang="fr-FR" sz="1000" b="1" err="1">
                <a:solidFill>
                  <a:srgbClr val="0070C0"/>
                </a:solidFill>
                <a:ea typeface="+mn-lt"/>
                <a:cs typeface="+mn-lt"/>
              </a:rPr>
              <a:t>existing</a:t>
            </a:r>
            <a:r>
              <a:rPr lang="fr-FR" sz="1000" b="1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fr-FR" sz="1000" b="1" err="1">
                <a:solidFill>
                  <a:srgbClr val="0070C0"/>
                </a:solidFill>
                <a:ea typeface="+mn-lt"/>
                <a:cs typeface="+mn-lt"/>
              </a:rPr>
              <a:t>account</a:t>
            </a:r>
            <a:r>
              <a:rPr lang="fr-FR" sz="1000" b="1">
                <a:solidFill>
                  <a:srgbClr val="0070C0"/>
                </a:solidFill>
                <a:ea typeface="+mn-lt"/>
                <a:cs typeface="+mn-lt"/>
              </a:rPr>
              <a:t> in TE </a:t>
            </a:r>
            <a:r>
              <a:rPr lang="fr-FR" sz="1000" b="1" err="1">
                <a:solidFill>
                  <a:srgbClr val="0070C0"/>
                </a:solidFill>
                <a:ea typeface="+mn-lt"/>
                <a:cs typeface="+mn-lt"/>
              </a:rPr>
              <a:t>connect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,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then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you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 must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fill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out an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account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creation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form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and click on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Validate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and enter the code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received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by email</a:t>
            </a:r>
            <a:endParaRPr lang="fr-FR"/>
          </a:p>
        </p:txBody>
      </p:sp>
      <p:pic>
        <p:nvPicPr>
          <p:cNvPr id="6" name="Image 5" descr="Une image contenant texte, capture d’écran, logiciel, Police&#10;&#10;Le contenu généré par l’IA peut être incorrect.">
            <a:extLst>
              <a:ext uri="{FF2B5EF4-FFF2-40B4-BE49-F238E27FC236}">
                <a16:creationId xmlns:a16="http://schemas.microsoft.com/office/drawing/2014/main" id="{5270D4F1-3F72-3CB1-444E-2694C8C74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77" y="3458674"/>
            <a:ext cx="2667245" cy="1972652"/>
          </a:xfrm>
          <a:prstGeom prst="rect">
            <a:avLst/>
          </a:prstGeom>
        </p:spPr>
      </p:pic>
      <p:pic>
        <p:nvPicPr>
          <p:cNvPr id="12" name="Image 11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4799041E-33DF-5A19-990F-D5145AB71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350" y="3648441"/>
            <a:ext cx="4100147" cy="158334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850BB47-0B7F-96AC-B609-CDBEFE1A326C}"/>
              </a:ext>
            </a:extLst>
          </p:cNvPr>
          <p:cNvSpPr txBox="1"/>
          <p:nvPr/>
        </p:nvSpPr>
        <p:spPr>
          <a:xfrm>
            <a:off x="4515941" y="1437230"/>
            <a:ext cx="25204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>
                <a:ea typeface="Calibri"/>
                <a:cs typeface="Calibri"/>
              </a:rPr>
              <a:t>1</a:t>
            </a:r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70DDBDA-BF36-2ECB-1683-26951A2FB7C5}"/>
              </a:ext>
            </a:extLst>
          </p:cNvPr>
          <p:cNvSpPr txBox="1"/>
          <p:nvPr/>
        </p:nvSpPr>
        <p:spPr>
          <a:xfrm>
            <a:off x="500787" y="2453228"/>
            <a:ext cx="496277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>
                <a:ea typeface="Calibri"/>
                <a:cs typeface="Calibri"/>
              </a:rPr>
              <a:t>2.a</a:t>
            </a:r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9CDB196-C909-B81F-FB28-EC87D5F7BDE8}"/>
              </a:ext>
            </a:extLst>
          </p:cNvPr>
          <p:cNvSpPr txBox="1"/>
          <p:nvPr/>
        </p:nvSpPr>
        <p:spPr>
          <a:xfrm>
            <a:off x="6811710" y="2443459"/>
            <a:ext cx="496277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>
                <a:ea typeface="Calibri"/>
                <a:cs typeface="Calibri"/>
              </a:rPr>
              <a:t>2.b</a:t>
            </a:r>
            <a:endParaRPr lang="fr-FR"/>
          </a:p>
        </p:txBody>
      </p:sp>
      <p:pic>
        <p:nvPicPr>
          <p:cNvPr id="5" name="Image 4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D9D71F21-1B1A-8B63-CE9A-2DAF6A428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504" y="3873133"/>
            <a:ext cx="2957147" cy="1133965"/>
          </a:xfrm>
          <a:prstGeom prst="rect">
            <a:avLst/>
          </a:prstGeom>
        </p:spPr>
      </p:pic>
      <p:sp>
        <p:nvSpPr>
          <p:cNvPr id="14" name="Rectangle: Rounded Corners 11">
            <a:extLst>
              <a:ext uri="{FF2B5EF4-FFF2-40B4-BE49-F238E27FC236}">
                <a16:creationId xmlns:a16="http://schemas.microsoft.com/office/drawing/2014/main" id="{09FE58D5-6F16-2FB9-1767-9211122D3267}"/>
              </a:ext>
            </a:extLst>
          </p:cNvPr>
          <p:cNvSpPr/>
          <p:nvPr/>
        </p:nvSpPr>
        <p:spPr>
          <a:xfrm>
            <a:off x="954182" y="5759003"/>
            <a:ext cx="4253477" cy="371871"/>
          </a:xfrm>
          <a:prstGeom prst="roundRect">
            <a:avLst>
              <a:gd name="adj" fmla="val 26770"/>
            </a:avLst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To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access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the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products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,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you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must select a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subsidiary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for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which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you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wish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to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order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from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the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selector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at the top in the header</a:t>
            </a:r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5887982-E048-62DC-DFF6-B75A94FC7B24}"/>
              </a:ext>
            </a:extLst>
          </p:cNvPr>
          <p:cNvSpPr txBox="1"/>
          <p:nvPr/>
        </p:nvSpPr>
        <p:spPr>
          <a:xfrm>
            <a:off x="500787" y="5755230"/>
            <a:ext cx="271584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>
                <a:ea typeface="Calibri"/>
                <a:cs typeface="Calibri"/>
              </a:rPr>
              <a:t>3</a:t>
            </a:r>
            <a:endParaRPr lang="fr-FR"/>
          </a:p>
        </p:txBody>
      </p:sp>
      <p:pic>
        <p:nvPicPr>
          <p:cNvPr id="16" name="Image 15" descr="Une image contenant texte, Polic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BEF5BDDC-6E87-46F0-D528-FBEF54C28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0755" y="5475165"/>
            <a:ext cx="3058258" cy="8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9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CD766-907C-7AC8-E58E-0458E543F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82273850-2ECE-2D70-2CDE-D701A7F63CF6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75A587B-5814-4D9B-9598-FE9CB954CB01}" type="slidenum">
              <a:rPr lang="fr-FR" sz="900" b="1" smtClean="0">
                <a:solidFill>
                  <a:srgbClr val="374649"/>
                </a:solidFill>
                <a:latin typeface="Arial" panose="020B0604020202020204"/>
              </a:rPr>
              <a:pPr>
                <a:defRPr/>
              </a:pPr>
              <a:t>2</a:t>
            </a:fld>
            <a:endParaRPr lang="fr-FR" sz="900" b="1">
              <a:solidFill>
                <a:srgbClr val="374649"/>
              </a:solidFill>
              <a:latin typeface="Arial" panose="020B0604020202020204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814FA43-A580-0FF2-3307-393ABC748213}"/>
              </a:ext>
            </a:extLst>
          </p:cNvPr>
          <p:cNvSpPr txBox="1"/>
          <p:nvPr/>
        </p:nvSpPr>
        <p:spPr>
          <a:xfrm>
            <a:off x="505024" y="441901"/>
            <a:ext cx="14700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3200" b="1" err="1">
                <a:solidFill>
                  <a:srgbClr val="FF0000"/>
                </a:solidFill>
                <a:latin typeface="Arial"/>
                <a:ea typeface="Calibri"/>
                <a:cs typeface="Calibri"/>
              </a:rPr>
              <a:t>eFuel</a:t>
            </a:r>
            <a:endParaRPr lang="fr-FR" sz="3200" b="1" err="1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C5CE845-F40B-A5E2-D9D7-A0DB46ABCFC5}"/>
              </a:ext>
            </a:extLst>
          </p:cNvPr>
          <p:cNvSpPr txBox="1"/>
          <p:nvPr/>
        </p:nvSpPr>
        <p:spPr>
          <a:xfrm>
            <a:off x="1976831" y="441901"/>
            <a:ext cx="764960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II.   </a:t>
            </a:r>
            <a:r>
              <a:rPr lang="fr-FR" sz="3200" b="1" err="1">
                <a:solidFill>
                  <a:srgbClr val="0070C0"/>
                </a:solidFill>
                <a:ea typeface="+mn-lt"/>
                <a:cs typeface="+mn-lt"/>
              </a:rPr>
              <a:t>Purchase</a:t>
            </a:r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fr-FR" sz="3200" b="1" err="1">
                <a:solidFill>
                  <a:srgbClr val="0070C0"/>
                </a:solidFill>
                <a:ea typeface="+mn-lt"/>
                <a:cs typeface="+mn-lt"/>
              </a:rPr>
              <a:t>journey</a:t>
            </a:r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fr-FR" sz="3200" b="1" err="1">
                <a:solidFill>
                  <a:srgbClr val="0070C0"/>
                </a:solidFill>
                <a:ea typeface="+mn-lt"/>
                <a:cs typeface="+mn-lt"/>
              </a:rPr>
              <a:t>order</a:t>
            </a:r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fr-FR" sz="3200" b="1" err="1">
                <a:solidFill>
                  <a:srgbClr val="0070C0"/>
                </a:solidFill>
                <a:ea typeface="+mn-lt"/>
                <a:cs typeface="+mn-lt"/>
              </a:rPr>
              <a:t>delivered</a:t>
            </a:r>
            <a:endParaRPr lang="fr-FR" sz="3200" b="1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id="{92133D4F-D60B-8AA5-3EE3-9CD507D1D690}"/>
              </a:ext>
            </a:extLst>
          </p:cNvPr>
          <p:cNvSpPr/>
          <p:nvPr/>
        </p:nvSpPr>
        <p:spPr>
          <a:xfrm>
            <a:off x="1452411" y="1314004"/>
            <a:ext cx="3247246" cy="362102"/>
          </a:xfrm>
          <a:prstGeom prst="roundRect">
            <a:avLst>
              <a:gd name="adj" fmla="val 26770"/>
            </a:avLst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To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access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the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products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for a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delivered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order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,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you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must first select a business line in the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selector</a:t>
            </a:r>
            <a:endParaRPr lang="fr-FR" err="1"/>
          </a:p>
        </p:txBody>
      </p:sp>
      <p:sp>
        <p:nvSpPr>
          <p:cNvPr id="23" name="Rectangle: Rounded Corners 11">
            <a:extLst>
              <a:ext uri="{FF2B5EF4-FFF2-40B4-BE49-F238E27FC236}">
                <a16:creationId xmlns:a16="http://schemas.microsoft.com/office/drawing/2014/main" id="{721D3565-18C8-B911-701D-86D42FCA9E75}"/>
              </a:ext>
            </a:extLst>
          </p:cNvPr>
          <p:cNvSpPr/>
          <p:nvPr/>
        </p:nvSpPr>
        <p:spPr>
          <a:xfrm>
            <a:off x="7059950" y="1304234"/>
            <a:ext cx="3950630" cy="352333"/>
          </a:xfrm>
          <a:prstGeom prst="roundRect">
            <a:avLst>
              <a:gd name="adj" fmla="val 26770"/>
            </a:avLst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Once the business line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is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selected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,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you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must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choose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your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distribution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method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and click on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validate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in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order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to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view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the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products</a:t>
            </a:r>
            <a:endParaRPr lang="fr-FR" sz="1000" err="1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id="{053C52BB-8461-EA9F-1901-B2D75B97007D}"/>
              </a:ext>
            </a:extLst>
          </p:cNvPr>
          <p:cNvSpPr/>
          <p:nvPr/>
        </p:nvSpPr>
        <p:spPr>
          <a:xfrm>
            <a:off x="788104" y="3912618"/>
            <a:ext cx="5298783" cy="371871"/>
          </a:xfrm>
          <a:prstGeom prst="roundRect">
            <a:avLst>
              <a:gd name="adj" fmla="val 26770"/>
            </a:avLst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You can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view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in tab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form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the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list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of business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sectors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to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which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you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have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access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for the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previously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selected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subsidiary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and business line combination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with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tags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corresponding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to the divisions</a:t>
            </a:r>
            <a:endParaRPr lang="fr-FR"/>
          </a:p>
        </p:txBody>
      </p:sp>
      <p:sp>
        <p:nvSpPr>
          <p:cNvPr id="25" name="Rectangle: Rounded Corners 11">
            <a:extLst>
              <a:ext uri="{FF2B5EF4-FFF2-40B4-BE49-F238E27FC236}">
                <a16:creationId xmlns:a16="http://schemas.microsoft.com/office/drawing/2014/main" id="{A6095280-B68E-1E55-245B-2BB0C26686A0}"/>
              </a:ext>
            </a:extLst>
          </p:cNvPr>
          <p:cNvSpPr/>
          <p:nvPr/>
        </p:nvSpPr>
        <p:spPr>
          <a:xfrm>
            <a:off x="6532413" y="3072463"/>
            <a:ext cx="5347629" cy="371871"/>
          </a:xfrm>
          <a:prstGeom prst="roundRect">
            <a:avLst>
              <a:gd name="adj" fmla="val 26770"/>
            </a:avLst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You can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view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in blocks the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delivery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points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attached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to the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customer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accounts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for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which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you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can place an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order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with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its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associated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products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and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geolocation</a:t>
            </a:r>
            <a:endParaRPr lang="fr-FR" err="1"/>
          </a:p>
        </p:txBody>
      </p:sp>
      <p:pic>
        <p:nvPicPr>
          <p:cNvPr id="27" name="Image 26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EC972EFA-CB3B-8584-726B-6A2BFF6C4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9" y="1816955"/>
            <a:ext cx="4976691" cy="1602399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9AED949D-DB70-2738-42AC-D067B9A85EA9}"/>
              </a:ext>
            </a:extLst>
          </p:cNvPr>
          <p:cNvSpPr txBox="1"/>
          <p:nvPr/>
        </p:nvSpPr>
        <p:spPr>
          <a:xfrm>
            <a:off x="1038093" y="1310230"/>
            <a:ext cx="25204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>
                <a:ea typeface="Calibri"/>
                <a:cs typeface="Calibri"/>
              </a:rPr>
              <a:t>1</a:t>
            </a:r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AADBE1D-F199-2F63-ECD1-BB57FDC1B85D}"/>
              </a:ext>
            </a:extLst>
          </p:cNvPr>
          <p:cNvSpPr txBox="1"/>
          <p:nvPr/>
        </p:nvSpPr>
        <p:spPr>
          <a:xfrm>
            <a:off x="6704247" y="1280922"/>
            <a:ext cx="25204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>
                <a:ea typeface="Calibri"/>
                <a:cs typeface="Calibri"/>
              </a:rPr>
              <a:t>2</a:t>
            </a:r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2ABD249-AB53-99EE-450C-D542DAA92F4B}"/>
              </a:ext>
            </a:extLst>
          </p:cNvPr>
          <p:cNvSpPr txBox="1"/>
          <p:nvPr/>
        </p:nvSpPr>
        <p:spPr>
          <a:xfrm>
            <a:off x="393324" y="3908844"/>
            <a:ext cx="25204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>
                <a:ea typeface="Calibri"/>
                <a:cs typeface="Calibri"/>
              </a:rPr>
              <a:t>3</a:t>
            </a:r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1F65049-52F8-D424-ADCB-80261B6B12A3}"/>
              </a:ext>
            </a:extLst>
          </p:cNvPr>
          <p:cNvSpPr txBox="1"/>
          <p:nvPr/>
        </p:nvSpPr>
        <p:spPr>
          <a:xfrm>
            <a:off x="6176709" y="3068689"/>
            <a:ext cx="25204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>
                <a:ea typeface="Calibri"/>
                <a:cs typeface="Calibri"/>
              </a:rPr>
              <a:t>4</a:t>
            </a:r>
            <a:endParaRPr lang="fr-FR"/>
          </a:p>
        </p:txBody>
      </p:sp>
      <p:pic>
        <p:nvPicPr>
          <p:cNvPr id="35" name="Image 34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362075C6-B283-8EA6-F891-A734C965E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701" y="3701562"/>
            <a:ext cx="5527675" cy="2864338"/>
          </a:xfrm>
          <a:prstGeom prst="rect">
            <a:avLst/>
          </a:prstGeom>
        </p:spPr>
      </p:pic>
      <p:pic>
        <p:nvPicPr>
          <p:cNvPr id="37" name="Image 36" descr="Une image contenant texte, capture d’écran, Police, Rectangle&#10;&#10;Le contenu généré par l’IA peut être incorrect.">
            <a:extLst>
              <a:ext uri="{FF2B5EF4-FFF2-40B4-BE49-F238E27FC236}">
                <a16:creationId xmlns:a16="http://schemas.microsoft.com/office/drawing/2014/main" id="{2ABDAA34-E537-3500-CE5E-34A8F5D8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380" y="1819763"/>
            <a:ext cx="5762625" cy="971550"/>
          </a:xfrm>
          <a:prstGeom prst="rect">
            <a:avLst/>
          </a:prstGeom>
        </p:spPr>
      </p:pic>
      <p:pic>
        <p:nvPicPr>
          <p:cNvPr id="38" name="Image 3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D64C913A-E647-383A-249C-0AAAEEB61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556" y="4585555"/>
            <a:ext cx="39433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0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767BA-7F2B-B047-F2F8-61CE3D0C0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26303DDC-0E85-850C-1952-D312D8B03437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75A587B-5814-4D9B-9598-FE9CB954CB01}" type="slidenum">
              <a:rPr lang="fr-FR" sz="900" b="1" smtClean="0">
                <a:solidFill>
                  <a:srgbClr val="374649"/>
                </a:solidFill>
                <a:latin typeface="Arial" panose="020B0604020202020204"/>
              </a:rPr>
              <a:pPr>
                <a:defRPr/>
              </a:pPr>
              <a:t>3</a:t>
            </a:fld>
            <a:endParaRPr lang="fr-FR" sz="900" b="1">
              <a:solidFill>
                <a:srgbClr val="374649"/>
              </a:solidFill>
              <a:latin typeface="Arial" panose="020B0604020202020204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42BF6DD-8641-ACEB-132B-C845EFB47829}"/>
              </a:ext>
            </a:extLst>
          </p:cNvPr>
          <p:cNvSpPr txBox="1"/>
          <p:nvPr/>
        </p:nvSpPr>
        <p:spPr>
          <a:xfrm>
            <a:off x="505024" y="441901"/>
            <a:ext cx="14700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3200" b="1" err="1">
                <a:solidFill>
                  <a:srgbClr val="FF0000"/>
                </a:solidFill>
                <a:latin typeface="Arial"/>
                <a:ea typeface="Calibri"/>
                <a:cs typeface="Calibri"/>
              </a:rPr>
              <a:t>eFuel</a:t>
            </a:r>
            <a:endParaRPr lang="fr-FR" sz="3200" b="1" err="1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A3F5CF9-B755-A21E-FF59-F210D7BAC310}"/>
              </a:ext>
            </a:extLst>
          </p:cNvPr>
          <p:cNvSpPr txBox="1"/>
          <p:nvPr/>
        </p:nvSpPr>
        <p:spPr>
          <a:xfrm>
            <a:off x="1976831" y="441901"/>
            <a:ext cx="764960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II.   </a:t>
            </a:r>
            <a:r>
              <a:rPr lang="fr-FR" sz="3200" b="1" err="1">
                <a:solidFill>
                  <a:srgbClr val="0070C0"/>
                </a:solidFill>
                <a:ea typeface="+mn-lt"/>
                <a:cs typeface="+mn-lt"/>
              </a:rPr>
              <a:t>Purchase</a:t>
            </a:r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fr-FR" sz="3200" b="1" err="1">
                <a:solidFill>
                  <a:srgbClr val="0070C0"/>
                </a:solidFill>
                <a:ea typeface="+mn-lt"/>
                <a:cs typeface="+mn-lt"/>
              </a:rPr>
              <a:t>journey</a:t>
            </a:r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fr-FR" sz="3200" b="1" err="1">
                <a:solidFill>
                  <a:srgbClr val="0070C0"/>
                </a:solidFill>
                <a:ea typeface="+mn-lt"/>
                <a:cs typeface="+mn-lt"/>
              </a:rPr>
              <a:t>order</a:t>
            </a:r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 pickup</a:t>
            </a:r>
            <a:endParaRPr lang="fr-FR" sz="3200" b="1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id="{8EEA7AF0-7FFC-8129-939F-303911F6FC34}"/>
              </a:ext>
            </a:extLst>
          </p:cNvPr>
          <p:cNvSpPr/>
          <p:nvPr/>
        </p:nvSpPr>
        <p:spPr>
          <a:xfrm>
            <a:off x="1452411" y="1314004"/>
            <a:ext cx="3247246" cy="362102"/>
          </a:xfrm>
          <a:prstGeom prst="roundRect">
            <a:avLst>
              <a:gd name="adj" fmla="val 26770"/>
            </a:avLst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To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access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the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products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for a pickup 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order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,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you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must first select a business line in the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selector</a:t>
            </a:r>
            <a:endParaRPr lang="fr-FR" err="1"/>
          </a:p>
        </p:txBody>
      </p:sp>
      <p:sp>
        <p:nvSpPr>
          <p:cNvPr id="23" name="Rectangle: Rounded Corners 11">
            <a:extLst>
              <a:ext uri="{FF2B5EF4-FFF2-40B4-BE49-F238E27FC236}">
                <a16:creationId xmlns:a16="http://schemas.microsoft.com/office/drawing/2014/main" id="{B9413B69-4850-9BB2-9676-454B8A6383D6}"/>
              </a:ext>
            </a:extLst>
          </p:cNvPr>
          <p:cNvSpPr/>
          <p:nvPr/>
        </p:nvSpPr>
        <p:spPr>
          <a:xfrm>
            <a:off x="7059950" y="1304234"/>
            <a:ext cx="3950630" cy="352333"/>
          </a:xfrm>
          <a:prstGeom prst="roundRect">
            <a:avLst>
              <a:gd name="adj" fmla="val 26770"/>
            </a:avLst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Once the business line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is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selected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,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you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must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choose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your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distribution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method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and click on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validate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in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order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to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view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the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products</a:t>
            </a:r>
            <a:endParaRPr lang="fr-FR" sz="1000" err="1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id="{B4070209-AD63-32CC-3B2B-6FDE15BD9251}"/>
              </a:ext>
            </a:extLst>
          </p:cNvPr>
          <p:cNvSpPr/>
          <p:nvPr/>
        </p:nvSpPr>
        <p:spPr>
          <a:xfrm>
            <a:off x="788104" y="3912618"/>
            <a:ext cx="5298783" cy="371871"/>
          </a:xfrm>
          <a:prstGeom prst="roundRect">
            <a:avLst>
              <a:gd name="adj" fmla="val 26770"/>
            </a:avLst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You can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view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in tab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form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the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list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of business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sectors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to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which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you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have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access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for the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previously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selected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subsidiary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and business line combination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with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tags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corresponding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to the divisions</a:t>
            </a:r>
            <a:endParaRPr lang="fr-FR"/>
          </a:p>
        </p:txBody>
      </p:sp>
      <p:sp>
        <p:nvSpPr>
          <p:cNvPr id="25" name="Rectangle: Rounded Corners 11">
            <a:extLst>
              <a:ext uri="{FF2B5EF4-FFF2-40B4-BE49-F238E27FC236}">
                <a16:creationId xmlns:a16="http://schemas.microsoft.com/office/drawing/2014/main" id="{2EC06727-B017-C729-CA1A-233D3C2C84D8}"/>
              </a:ext>
            </a:extLst>
          </p:cNvPr>
          <p:cNvSpPr/>
          <p:nvPr/>
        </p:nvSpPr>
        <p:spPr>
          <a:xfrm>
            <a:off x="6532413" y="3072463"/>
            <a:ext cx="5347629" cy="371871"/>
          </a:xfrm>
          <a:prstGeom prst="roundRect">
            <a:avLst>
              <a:gd name="adj" fmla="val 26770"/>
            </a:avLst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You can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see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in blocks the deposits attached to the sectors of activity for which you can place an order with its associated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products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and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geolocation</a:t>
            </a:r>
            <a:endParaRPr lang="fr-FR" sz="1000">
              <a:solidFill>
                <a:srgbClr val="FF0000"/>
              </a:solidFill>
              <a:ea typeface="+mn-lt"/>
              <a:cs typeface="+mn-lt"/>
            </a:endParaRPr>
          </a:p>
        </p:txBody>
      </p:sp>
      <p:pic>
        <p:nvPicPr>
          <p:cNvPr id="27" name="Image 26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63093E42-A036-7379-BCE4-976D6168A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9" y="1816955"/>
            <a:ext cx="4976691" cy="1602399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9E7C7CAF-074B-115B-4317-755A85C35E91}"/>
              </a:ext>
            </a:extLst>
          </p:cNvPr>
          <p:cNvSpPr txBox="1"/>
          <p:nvPr/>
        </p:nvSpPr>
        <p:spPr>
          <a:xfrm>
            <a:off x="1038093" y="1310230"/>
            <a:ext cx="25204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>
                <a:ea typeface="Calibri"/>
                <a:cs typeface="Calibri"/>
              </a:rPr>
              <a:t>1</a:t>
            </a:r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1A9CD42-C6EA-7248-CD6F-5C5A20F95D93}"/>
              </a:ext>
            </a:extLst>
          </p:cNvPr>
          <p:cNvSpPr txBox="1"/>
          <p:nvPr/>
        </p:nvSpPr>
        <p:spPr>
          <a:xfrm>
            <a:off x="6704247" y="1280922"/>
            <a:ext cx="25204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>
                <a:ea typeface="Calibri"/>
                <a:cs typeface="Calibri"/>
              </a:rPr>
              <a:t>2</a:t>
            </a:r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D891878-37E7-276D-FB20-BB18959DD87E}"/>
              </a:ext>
            </a:extLst>
          </p:cNvPr>
          <p:cNvSpPr txBox="1"/>
          <p:nvPr/>
        </p:nvSpPr>
        <p:spPr>
          <a:xfrm>
            <a:off x="393324" y="3908844"/>
            <a:ext cx="25204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>
                <a:ea typeface="Calibri"/>
                <a:cs typeface="Calibri"/>
              </a:rPr>
              <a:t>3</a:t>
            </a:r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33EC770-E8AB-1017-4711-13C1DC5C6D06}"/>
              </a:ext>
            </a:extLst>
          </p:cNvPr>
          <p:cNvSpPr txBox="1"/>
          <p:nvPr/>
        </p:nvSpPr>
        <p:spPr>
          <a:xfrm>
            <a:off x="6176709" y="3068689"/>
            <a:ext cx="25204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>
                <a:ea typeface="Calibri"/>
                <a:cs typeface="Calibri"/>
              </a:rPr>
              <a:t>4</a:t>
            </a:r>
            <a:endParaRPr lang="fr-FR"/>
          </a:p>
        </p:txBody>
      </p:sp>
      <p:pic>
        <p:nvPicPr>
          <p:cNvPr id="38" name="Image 3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78283E58-36A5-FCF1-D754-72DE920CF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56" y="4585555"/>
            <a:ext cx="3943350" cy="1438275"/>
          </a:xfrm>
          <a:prstGeom prst="rect">
            <a:avLst/>
          </a:prstGeom>
        </p:spPr>
      </p:pic>
      <p:pic>
        <p:nvPicPr>
          <p:cNvPr id="2" name="Image 1" descr="Une image contenant texte, capture d’écran, Police, Rectangle&#10;&#10;Le contenu généré par l’IA peut être incorrect.">
            <a:extLst>
              <a:ext uri="{FF2B5EF4-FFF2-40B4-BE49-F238E27FC236}">
                <a16:creationId xmlns:a16="http://schemas.microsoft.com/office/drawing/2014/main" id="{7049036A-01FA-3F99-EE94-F818458CC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601" y="1814024"/>
            <a:ext cx="5340106" cy="1022105"/>
          </a:xfrm>
          <a:prstGeom prst="rect">
            <a:avLst/>
          </a:prstGeom>
        </p:spPr>
      </p:pic>
      <p:pic>
        <p:nvPicPr>
          <p:cNvPr id="4" name="Image 3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F66E59B1-BF2E-9A52-FB87-2F775FE7E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029" y="3617057"/>
            <a:ext cx="5599481" cy="268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7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06533-543E-4B48-937B-D4322F5E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526C4D-30BD-252B-3BDD-54369D93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srgbClr val="3746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F59CA253-C837-C6F8-D820-D1413C9105E7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75A587B-5814-4D9B-9598-FE9CB954CB01}" type="slidenum">
              <a:rPr lang="fr-FR" sz="900" b="1" smtClean="0">
                <a:solidFill>
                  <a:srgbClr val="374649"/>
                </a:solidFill>
                <a:latin typeface="Arial" panose="020B0604020202020204"/>
              </a:rPr>
              <a:pPr>
                <a:defRPr/>
              </a:pPr>
              <a:t>4</a:t>
            </a:fld>
            <a:endParaRPr lang="fr-FR" sz="900" b="1">
              <a:solidFill>
                <a:srgbClr val="374649"/>
              </a:solidFill>
              <a:latin typeface="Arial" panose="020B0604020202020204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AB23608-DFEB-6958-21E5-810066DDCCC2}"/>
              </a:ext>
            </a:extLst>
          </p:cNvPr>
          <p:cNvSpPr txBox="1"/>
          <p:nvPr/>
        </p:nvSpPr>
        <p:spPr>
          <a:xfrm>
            <a:off x="505024" y="441901"/>
            <a:ext cx="14700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3200" b="1" err="1">
                <a:solidFill>
                  <a:srgbClr val="FF0000"/>
                </a:solidFill>
                <a:latin typeface="Arial"/>
                <a:ea typeface="Calibri"/>
                <a:cs typeface="Calibri"/>
              </a:rPr>
              <a:t>eFuel</a:t>
            </a:r>
            <a:endParaRPr lang="fr-FR" sz="3200" b="1" err="1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39691D7-96B8-B0BF-EBF1-8EE4D0FF786B}"/>
              </a:ext>
            </a:extLst>
          </p:cNvPr>
          <p:cNvSpPr txBox="1"/>
          <p:nvPr/>
        </p:nvSpPr>
        <p:spPr>
          <a:xfrm>
            <a:off x="1976831" y="441901"/>
            <a:ext cx="764960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III.   </a:t>
            </a:r>
            <a:r>
              <a:rPr lang="fr-FR" sz="3200" b="1" err="1">
                <a:solidFill>
                  <a:srgbClr val="0070C0"/>
                </a:solidFill>
                <a:ea typeface="+mn-lt"/>
                <a:cs typeface="+mn-lt"/>
              </a:rPr>
              <a:t>Order</a:t>
            </a:r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fr-FR" sz="3200" b="1" err="1">
                <a:solidFill>
                  <a:srgbClr val="0070C0"/>
                </a:solidFill>
                <a:ea typeface="+mn-lt"/>
                <a:cs typeface="+mn-lt"/>
              </a:rPr>
              <a:t>cart</a:t>
            </a:r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fr-FR" sz="3200" b="1" err="1">
                <a:solidFill>
                  <a:srgbClr val="0070C0"/>
                </a:solidFill>
                <a:ea typeface="+mn-lt"/>
                <a:cs typeface="+mn-lt"/>
              </a:rPr>
              <a:t>delivery</a:t>
            </a:r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 – </a:t>
            </a:r>
            <a:r>
              <a:rPr lang="fr-FR" sz="3200" b="1" err="1">
                <a:solidFill>
                  <a:srgbClr val="0070C0"/>
                </a:solidFill>
                <a:ea typeface="+mn-lt"/>
                <a:cs typeface="+mn-lt"/>
              </a:rPr>
              <a:t>Step</a:t>
            </a:r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fr-FR" sz="3200" b="1" err="1">
                <a:solidFill>
                  <a:srgbClr val="0070C0"/>
                </a:solidFill>
                <a:ea typeface="+mn-lt"/>
                <a:cs typeface="+mn-lt"/>
              </a:rPr>
              <a:t>cart</a:t>
            </a:r>
            <a:endParaRPr lang="fr-FR" sz="3200" b="1" err="1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32C189E6-1565-4BE2-C1D8-FA795920CAE2}"/>
              </a:ext>
            </a:extLst>
          </p:cNvPr>
          <p:cNvSpPr/>
          <p:nvPr/>
        </p:nvSpPr>
        <p:spPr>
          <a:xfrm>
            <a:off x="1354721" y="4957927"/>
            <a:ext cx="5005706" cy="371871"/>
          </a:xfrm>
          <a:prstGeom prst="roundRect">
            <a:avLst>
              <a:gd name="adj" fmla="val 26770"/>
            </a:avLst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To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validate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the basket and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access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the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step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of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filling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out the distribution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terms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,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simply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click on the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finalize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my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order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button</a:t>
            </a:r>
            <a:endParaRPr lang="fr-FR" sz="1000" err="1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276AFF97-A8C6-21D6-E816-02BAA04CF3B0}"/>
              </a:ext>
            </a:extLst>
          </p:cNvPr>
          <p:cNvSpPr/>
          <p:nvPr/>
        </p:nvSpPr>
        <p:spPr>
          <a:xfrm>
            <a:off x="2732182" y="1314002"/>
            <a:ext cx="7018167" cy="567256"/>
          </a:xfrm>
          <a:prstGeom prst="roundRect">
            <a:avLst>
              <a:gd name="adj" fmla="val 26770"/>
            </a:avLst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By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clicking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on the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cart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icon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you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are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redirected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to the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order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basket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containing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the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list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of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products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added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to the basket for the business line and the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selected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sectors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of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activity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whose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quantity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you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 can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modify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and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their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presence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in the basket</a:t>
            </a:r>
            <a:endParaRPr lang="fr-FR"/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C6D07CA2-B526-D2D9-1DC1-A0E5C6134E2A}"/>
              </a:ext>
            </a:extLst>
          </p:cNvPr>
          <p:cNvSpPr/>
          <p:nvPr/>
        </p:nvSpPr>
        <p:spPr>
          <a:xfrm>
            <a:off x="8281105" y="4957926"/>
            <a:ext cx="3169091" cy="371871"/>
          </a:xfrm>
          <a:prstGeom prst="roundRect">
            <a:avLst>
              <a:gd name="adj" fmla="val 26770"/>
            </a:avLst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To continue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adding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products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to the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cart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,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simply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click on the continue shopping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button</a:t>
            </a:r>
            <a:endParaRPr lang="fr-FR" err="1">
              <a:ea typeface="+mn-lt"/>
              <a:cs typeface="+mn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990A9F-4BEE-C1E2-A0E9-850107AEAAF5}"/>
              </a:ext>
            </a:extLst>
          </p:cNvPr>
          <p:cNvSpPr txBox="1"/>
          <p:nvPr/>
        </p:nvSpPr>
        <p:spPr>
          <a:xfrm>
            <a:off x="2298324" y="1407922"/>
            <a:ext cx="25204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>
                <a:ea typeface="Calibri"/>
                <a:cs typeface="Calibri"/>
              </a:rPr>
              <a:t>1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A0B0963-A9C8-D074-3300-FD659DD92952}"/>
              </a:ext>
            </a:extLst>
          </p:cNvPr>
          <p:cNvSpPr txBox="1"/>
          <p:nvPr/>
        </p:nvSpPr>
        <p:spPr>
          <a:xfrm>
            <a:off x="627786" y="4954153"/>
            <a:ext cx="554891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>
                <a:ea typeface="Calibri"/>
                <a:cs typeface="Calibri"/>
              </a:rPr>
              <a:t>2.a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F50339B-E939-B91E-513F-29A61157B030}"/>
              </a:ext>
            </a:extLst>
          </p:cNvPr>
          <p:cNvSpPr txBox="1"/>
          <p:nvPr/>
        </p:nvSpPr>
        <p:spPr>
          <a:xfrm>
            <a:off x="7612786" y="4954153"/>
            <a:ext cx="554891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>
                <a:ea typeface="Calibri"/>
                <a:cs typeface="Calibri"/>
              </a:rPr>
              <a:t>2.b</a:t>
            </a:r>
          </a:p>
        </p:txBody>
      </p:sp>
      <p:pic>
        <p:nvPicPr>
          <p:cNvPr id="13" name="Image 12" descr="Une image contenant texte, Police, logo, capture d’écran&#10;&#10;Le contenu généré par l’IA peut être incorrect.">
            <a:extLst>
              <a:ext uri="{FF2B5EF4-FFF2-40B4-BE49-F238E27FC236}">
                <a16:creationId xmlns:a16="http://schemas.microsoft.com/office/drawing/2014/main" id="{23F6CB61-076A-36ED-9D84-0440F7A86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894" y="5603998"/>
            <a:ext cx="3065828" cy="388083"/>
          </a:xfrm>
          <a:prstGeom prst="rect">
            <a:avLst/>
          </a:prstGeom>
        </p:spPr>
      </p:pic>
      <p:pic>
        <p:nvPicPr>
          <p:cNvPr id="14" name="Image 13" descr="Une image contenant texte, logo, Police, rouge&#10;&#10;Le contenu généré par l’IA peut être incorrect.">
            <a:extLst>
              <a:ext uri="{FF2B5EF4-FFF2-40B4-BE49-F238E27FC236}">
                <a16:creationId xmlns:a16="http://schemas.microsoft.com/office/drawing/2014/main" id="{63832A05-DEB8-4B95-1FEA-70F5CD4F3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55" y="5603998"/>
            <a:ext cx="4794983" cy="563929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9A1781A9-1692-935C-1D18-5E74F85A0ADF}"/>
              </a:ext>
            </a:extLst>
          </p:cNvPr>
          <p:cNvGrpSpPr/>
          <p:nvPr/>
        </p:nvGrpSpPr>
        <p:grpSpPr>
          <a:xfrm>
            <a:off x="3030861" y="2084062"/>
            <a:ext cx="6586744" cy="2499378"/>
            <a:chOff x="3020278" y="2126395"/>
            <a:chExt cx="6586744" cy="2499378"/>
          </a:xfrm>
        </p:grpSpPr>
        <p:pic>
          <p:nvPicPr>
            <p:cNvPr id="15" name="Image 14" descr="Une image contenant texte, capture d’écran, Police, logiciel&#10;&#10;Le contenu généré par l’IA peut être incorrect.">
              <a:extLst>
                <a:ext uri="{FF2B5EF4-FFF2-40B4-BE49-F238E27FC236}">
                  <a16:creationId xmlns:a16="http://schemas.microsoft.com/office/drawing/2014/main" id="{2D0CDACD-42C6-70FD-0CFC-1E4A6A87E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0278" y="2126395"/>
              <a:ext cx="2816065" cy="2499378"/>
            </a:xfrm>
            <a:prstGeom prst="rect">
              <a:avLst/>
            </a:prstGeom>
          </p:spPr>
        </p:pic>
        <p:pic>
          <p:nvPicPr>
            <p:cNvPr id="17" name="Image 16" descr="Une image contenant texte, capture d’écran, affichage, logiciel&#10;&#10;Le contenu généré par l’IA peut être incorrect.">
              <a:extLst>
                <a:ext uri="{FF2B5EF4-FFF2-40B4-BE49-F238E27FC236}">
                  <a16:creationId xmlns:a16="http://schemas.microsoft.com/office/drawing/2014/main" id="{F87C6BE5-D99F-CF3F-0F1C-B2BC778EB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8063" y="2130953"/>
              <a:ext cx="3518959" cy="2490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879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7DF82-287D-3154-AFE0-A38D7C15D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81DDFC-5ABE-C51F-0A66-21D93FEF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srgbClr val="3746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2E50B105-1407-3C9A-043D-62936DB8BCE7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75A587B-5814-4D9B-9598-FE9CB954CB01}" type="slidenum">
              <a:rPr lang="fr-FR" sz="900" b="1" smtClean="0">
                <a:solidFill>
                  <a:srgbClr val="374649"/>
                </a:solidFill>
                <a:latin typeface="Arial" panose="020B0604020202020204"/>
              </a:rPr>
              <a:pPr>
                <a:defRPr/>
              </a:pPr>
              <a:t>5</a:t>
            </a:fld>
            <a:endParaRPr lang="fr-FR" sz="900" b="1">
              <a:solidFill>
                <a:srgbClr val="374649"/>
              </a:solidFill>
              <a:latin typeface="Arial" panose="020B0604020202020204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6ED063-3D6B-C47A-95E2-53ACCA78A497}"/>
              </a:ext>
            </a:extLst>
          </p:cNvPr>
          <p:cNvSpPr txBox="1"/>
          <p:nvPr/>
        </p:nvSpPr>
        <p:spPr>
          <a:xfrm>
            <a:off x="505024" y="441901"/>
            <a:ext cx="14700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3200" b="1" err="1">
                <a:solidFill>
                  <a:srgbClr val="FF0000"/>
                </a:solidFill>
                <a:latin typeface="Arial"/>
                <a:ea typeface="Calibri"/>
                <a:cs typeface="Calibri"/>
              </a:rPr>
              <a:t>eFuel</a:t>
            </a:r>
            <a:endParaRPr lang="fr-FR" sz="3200" b="1" err="1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29CC5D4-4171-DAED-193F-4F22BF696A71}"/>
              </a:ext>
            </a:extLst>
          </p:cNvPr>
          <p:cNvSpPr txBox="1"/>
          <p:nvPr/>
        </p:nvSpPr>
        <p:spPr>
          <a:xfrm>
            <a:off x="1976831" y="441901"/>
            <a:ext cx="850929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III.   </a:t>
            </a:r>
            <a:r>
              <a:rPr lang="fr-FR" sz="3200" b="1" err="1">
                <a:solidFill>
                  <a:srgbClr val="0070C0"/>
                </a:solidFill>
                <a:ea typeface="+mn-lt"/>
                <a:cs typeface="+mn-lt"/>
              </a:rPr>
              <a:t>Order</a:t>
            </a:r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fr-FR" sz="3200" b="1" err="1">
                <a:solidFill>
                  <a:srgbClr val="0070C0"/>
                </a:solidFill>
                <a:ea typeface="+mn-lt"/>
                <a:cs typeface="+mn-lt"/>
              </a:rPr>
              <a:t>cart</a:t>
            </a:r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fr-FR" sz="3200" b="1" err="1">
                <a:solidFill>
                  <a:srgbClr val="0070C0"/>
                </a:solidFill>
                <a:ea typeface="+mn-lt"/>
                <a:cs typeface="+mn-lt"/>
              </a:rPr>
              <a:t>delivery</a:t>
            </a:r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 – </a:t>
            </a:r>
            <a:r>
              <a:rPr lang="fr-FR" sz="3200" b="1" err="1">
                <a:solidFill>
                  <a:srgbClr val="0070C0"/>
                </a:solidFill>
                <a:ea typeface="+mn-lt"/>
                <a:cs typeface="+mn-lt"/>
              </a:rPr>
              <a:t>Step</a:t>
            </a:r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 distribution config</a:t>
            </a:r>
          </a:p>
          <a:p>
            <a:endParaRPr lang="fr-FR" sz="3200" b="1">
              <a:solidFill>
                <a:srgbClr val="0070C0"/>
              </a:solidFill>
              <a:ea typeface="+mn-lt"/>
              <a:cs typeface="+mn-lt"/>
            </a:endParaRPr>
          </a:p>
          <a:p>
            <a:endParaRPr lang="fr-FR" sz="3200">
              <a:solidFill>
                <a:srgbClr val="0070C0"/>
              </a:solidFill>
              <a:ea typeface="+mn-lt"/>
              <a:cs typeface="+mn-lt"/>
            </a:endParaRPr>
          </a:p>
        </p:txBody>
      </p:sp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2279F9F7-EF58-6AEE-3C40-3545E9597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1135063"/>
            <a:ext cx="4206875" cy="5265209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FE50E32-B98A-79B0-4ACC-40555A738C5F}"/>
              </a:ext>
            </a:extLst>
          </p:cNvPr>
          <p:cNvSpPr/>
          <p:nvPr/>
        </p:nvSpPr>
        <p:spPr>
          <a:xfrm>
            <a:off x="7553031" y="2789722"/>
            <a:ext cx="1957840" cy="35304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 b="1" err="1">
                <a:solidFill>
                  <a:schemeClr val="bg1"/>
                </a:solidFill>
                <a:ea typeface="+mn-lt"/>
                <a:cs typeface="+mn-lt"/>
              </a:rPr>
              <a:t>Desired</a:t>
            </a:r>
            <a:r>
              <a:rPr lang="fr-FR" sz="11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FR" sz="1100" b="1" err="1">
                <a:solidFill>
                  <a:schemeClr val="bg1"/>
                </a:solidFill>
                <a:ea typeface="+mn-lt"/>
                <a:cs typeface="+mn-lt"/>
              </a:rPr>
              <a:t>delivery</a:t>
            </a:r>
            <a:r>
              <a:rPr lang="fr-FR" sz="1100" b="1">
                <a:solidFill>
                  <a:schemeClr val="bg1"/>
                </a:solidFill>
                <a:ea typeface="+mn-lt"/>
                <a:cs typeface="+mn-lt"/>
              </a:rPr>
              <a:t> date</a:t>
            </a:r>
            <a:endParaRPr lang="fr-FR" b="1">
              <a:solidFill>
                <a:schemeClr val="bg1"/>
              </a:solidFill>
              <a:ea typeface="+mn-lt"/>
              <a:cs typeface="+mn-lt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81BE76F-2C46-FEB6-57C3-CABB39F9B5DF}"/>
              </a:ext>
            </a:extLst>
          </p:cNvPr>
          <p:cNvCxnSpPr/>
          <p:nvPr/>
        </p:nvCxnSpPr>
        <p:spPr>
          <a:xfrm>
            <a:off x="3803818" y="2950781"/>
            <a:ext cx="3573425" cy="13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62AB3BAD-D7E1-A22A-5B34-D8736FA673A6}"/>
              </a:ext>
            </a:extLst>
          </p:cNvPr>
          <p:cNvCxnSpPr/>
          <p:nvPr/>
        </p:nvCxnSpPr>
        <p:spPr>
          <a:xfrm>
            <a:off x="2746781" y="3500518"/>
            <a:ext cx="2977854" cy="13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CD1B8CEE-DD22-77C7-31FA-ADC1F9D168A1}"/>
              </a:ext>
            </a:extLst>
          </p:cNvPr>
          <p:cNvSpPr/>
          <p:nvPr/>
        </p:nvSpPr>
        <p:spPr>
          <a:xfrm>
            <a:off x="5887043" y="3330284"/>
            <a:ext cx="3313942" cy="35304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 b="1">
                <a:solidFill>
                  <a:schemeClr val="bg1"/>
                </a:solidFill>
                <a:ea typeface="+mn-lt"/>
                <a:cs typeface="+mn-lt"/>
              </a:rPr>
              <a:t>Can the </a:t>
            </a:r>
            <a:r>
              <a:rPr lang="fr-FR" sz="1100" b="1" err="1">
                <a:solidFill>
                  <a:schemeClr val="bg1"/>
                </a:solidFill>
                <a:ea typeface="+mn-lt"/>
                <a:cs typeface="+mn-lt"/>
              </a:rPr>
              <a:t>delivery</a:t>
            </a:r>
            <a:r>
              <a:rPr lang="fr-FR" sz="11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FR" sz="1100" b="1" err="1">
                <a:solidFill>
                  <a:schemeClr val="bg1"/>
                </a:solidFill>
                <a:ea typeface="+mn-lt"/>
                <a:cs typeface="+mn-lt"/>
              </a:rPr>
              <a:t>be</a:t>
            </a:r>
            <a:r>
              <a:rPr lang="fr-FR" sz="11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FR" sz="1100" b="1" err="1">
                <a:solidFill>
                  <a:schemeClr val="bg1"/>
                </a:solidFill>
                <a:ea typeface="+mn-lt"/>
                <a:cs typeface="+mn-lt"/>
              </a:rPr>
              <a:t>done</a:t>
            </a:r>
            <a:r>
              <a:rPr lang="fr-FR" sz="1100" b="1">
                <a:solidFill>
                  <a:schemeClr val="bg1"/>
                </a:solidFill>
                <a:ea typeface="+mn-lt"/>
                <a:cs typeface="+mn-lt"/>
              </a:rPr>
              <a:t> in </a:t>
            </a:r>
            <a:r>
              <a:rPr lang="fr-FR" sz="1100" b="1" err="1">
                <a:solidFill>
                  <a:schemeClr val="bg1"/>
                </a:solidFill>
                <a:ea typeface="+mn-lt"/>
                <a:cs typeface="+mn-lt"/>
              </a:rPr>
              <a:t>several</a:t>
            </a:r>
            <a:r>
              <a:rPr lang="fr-FR" sz="1100" b="1">
                <a:solidFill>
                  <a:schemeClr val="bg1"/>
                </a:solidFill>
                <a:ea typeface="+mn-lt"/>
                <a:cs typeface="+mn-lt"/>
              </a:rPr>
              <a:t> times or not</a:t>
            </a:r>
            <a:endParaRPr lang="fr-FR" b="1">
              <a:solidFill>
                <a:schemeClr val="bg1"/>
              </a:solidFill>
              <a:ea typeface="Calibri"/>
              <a:cs typeface="Calibri"/>
            </a:endParaRP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B1DD9D8-0C6D-1F0B-EA18-0720A54E8C8E}"/>
              </a:ext>
            </a:extLst>
          </p:cNvPr>
          <p:cNvCxnSpPr/>
          <p:nvPr/>
        </p:nvCxnSpPr>
        <p:spPr>
          <a:xfrm>
            <a:off x="4575480" y="4520662"/>
            <a:ext cx="1159392" cy="15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0A1374EA-FA6A-00B4-3132-A1AA679A24F0}"/>
              </a:ext>
            </a:extLst>
          </p:cNvPr>
          <p:cNvSpPr/>
          <p:nvPr/>
        </p:nvSpPr>
        <p:spPr>
          <a:xfrm>
            <a:off x="5892371" y="4356054"/>
            <a:ext cx="2325924" cy="35304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 b="1">
                <a:solidFill>
                  <a:schemeClr val="bg1"/>
                </a:solidFill>
                <a:ea typeface="+mn-lt"/>
                <a:cs typeface="+mn-lt"/>
              </a:rPr>
              <a:t>Comment for </a:t>
            </a:r>
            <a:r>
              <a:rPr lang="fr-FR" sz="1100" b="1" err="1">
                <a:solidFill>
                  <a:schemeClr val="bg1"/>
                </a:solidFill>
                <a:ea typeface="+mn-lt"/>
                <a:cs typeface="+mn-lt"/>
              </a:rPr>
              <a:t>delivery</a:t>
            </a:r>
            <a:r>
              <a:rPr lang="fr-FR" sz="1100" b="1">
                <a:solidFill>
                  <a:schemeClr val="bg1"/>
                </a:solidFill>
                <a:ea typeface="+mn-lt"/>
                <a:cs typeface="+mn-lt"/>
              </a:rPr>
              <a:t> if </a:t>
            </a:r>
            <a:r>
              <a:rPr lang="fr-FR" sz="1100" b="1" err="1">
                <a:solidFill>
                  <a:schemeClr val="bg1"/>
                </a:solidFill>
                <a:ea typeface="+mn-lt"/>
                <a:cs typeface="+mn-lt"/>
              </a:rPr>
              <a:t>needed</a:t>
            </a:r>
            <a:endParaRPr lang="fr-FR" b="1">
              <a:solidFill>
                <a:schemeClr val="bg1"/>
              </a:solidFill>
              <a:ea typeface="Calibri"/>
              <a:cs typeface="Calibri"/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B93780D3-4B75-6BE8-AECC-FA53CC0B4C9B}"/>
              </a:ext>
            </a:extLst>
          </p:cNvPr>
          <p:cNvCxnSpPr/>
          <p:nvPr/>
        </p:nvCxnSpPr>
        <p:spPr>
          <a:xfrm>
            <a:off x="4604787" y="5184970"/>
            <a:ext cx="1159392" cy="15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C8E10991-1E8E-7785-86A0-B0A179E3FD5C}"/>
              </a:ext>
            </a:extLst>
          </p:cNvPr>
          <p:cNvSpPr/>
          <p:nvPr/>
        </p:nvSpPr>
        <p:spPr>
          <a:xfrm>
            <a:off x="5902306" y="5020362"/>
            <a:ext cx="2203229" cy="35304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 b="1" err="1">
                <a:solidFill>
                  <a:schemeClr val="bg1"/>
                </a:solidFill>
                <a:ea typeface="+mn-lt"/>
                <a:cs typeface="+mn-lt"/>
              </a:rPr>
              <a:t>Internal</a:t>
            </a:r>
            <a:r>
              <a:rPr lang="fr-FR" sz="11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FR" sz="1100" b="1" err="1">
                <a:solidFill>
                  <a:schemeClr val="bg1"/>
                </a:solidFill>
                <a:ea typeface="+mn-lt"/>
                <a:cs typeface="+mn-lt"/>
              </a:rPr>
              <a:t>order</a:t>
            </a:r>
            <a:r>
              <a:rPr lang="fr-FR" sz="11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FR" sz="1100" b="1" err="1">
                <a:solidFill>
                  <a:schemeClr val="bg1"/>
                </a:solidFill>
                <a:ea typeface="+mn-lt"/>
                <a:cs typeface="+mn-lt"/>
              </a:rPr>
              <a:t>number</a:t>
            </a:r>
            <a:r>
              <a:rPr lang="fr-FR" sz="1100" b="1">
                <a:solidFill>
                  <a:schemeClr val="bg1"/>
                </a:solidFill>
                <a:ea typeface="+mn-lt"/>
                <a:cs typeface="+mn-lt"/>
              </a:rPr>
              <a:t> if </a:t>
            </a:r>
            <a:r>
              <a:rPr lang="fr-FR" sz="1100" b="1" err="1">
                <a:solidFill>
                  <a:schemeClr val="bg1"/>
                </a:solidFill>
                <a:ea typeface="+mn-lt"/>
                <a:cs typeface="+mn-lt"/>
              </a:rPr>
              <a:t>needed</a:t>
            </a:r>
            <a:endParaRPr lang="fr-FR" b="1">
              <a:solidFill>
                <a:schemeClr val="bg1"/>
              </a:solidFill>
              <a:ea typeface="Calibri"/>
              <a:cs typeface="Calibri"/>
            </a:endParaRP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B6CE9938-3ADD-E0FB-40C4-19DD20D44F69}"/>
              </a:ext>
            </a:extLst>
          </p:cNvPr>
          <p:cNvCxnSpPr>
            <a:cxnSpLocks/>
          </p:cNvCxnSpPr>
          <p:nvPr/>
        </p:nvCxnSpPr>
        <p:spPr>
          <a:xfrm>
            <a:off x="3411088" y="5854902"/>
            <a:ext cx="2977854" cy="13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7A090ECF-F71A-D7D9-CC63-0AA989296775}"/>
              </a:ext>
            </a:extLst>
          </p:cNvPr>
          <p:cNvSpPr/>
          <p:nvPr/>
        </p:nvSpPr>
        <p:spPr>
          <a:xfrm>
            <a:off x="6512605" y="5684668"/>
            <a:ext cx="2106366" cy="35304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 b="1" err="1">
                <a:solidFill>
                  <a:schemeClr val="bg1"/>
                </a:solidFill>
              </a:rPr>
              <a:t>Internal</a:t>
            </a:r>
            <a:r>
              <a:rPr lang="fr-FR" sz="1100" b="1">
                <a:solidFill>
                  <a:schemeClr val="bg1"/>
                </a:solidFill>
              </a:rPr>
              <a:t> </a:t>
            </a:r>
            <a:r>
              <a:rPr lang="fr-FR" sz="1100" b="1" err="1">
                <a:solidFill>
                  <a:schemeClr val="bg1"/>
                </a:solidFill>
              </a:rPr>
              <a:t>order</a:t>
            </a:r>
            <a:r>
              <a:rPr lang="fr-FR" sz="1100" b="1">
                <a:solidFill>
                  <a:schemeClr val="bg1"/>
                </a:solidFill>
              </a:rPr>
              <a:t> file if </a:t>
            </a:r>
            <a:r>
              <a:rPr lang="fr-FR" sz="1100" b="1" err="1">
                <a:solidFill>
                  <a:schemeClr val="bg1"/>
                </a:solidFill>
              </a:rPr>
              <a:t>needed</a:t>
            </a:r>
            <a:endParaRPr lang="fr-FR" sz="1100" err="1">
              <a:solidFill>
                <a:schemeClr val="bg1"/>
              </a:solidFill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AB0F1AE-9A9F-A8ED-EAF6-5F41D79E9A12}"/>
              </a:ext>
            </a:extLst>
          </p:cNvPr>
          <p:cNvSpPr/>
          <p:nvPr/>
        </p:nvSpPr>
        <p:spPr>
          <a:xfrm>
            <a:off x="6003200" y="1562772"/>
            <a:ext cx="2093450" cy="35304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 b="1">
                <a:solidFill>
                  <a:schemeClr val="bg1"/>
                </a:solidFill>
                <a:ea typeface="+mn-lt"/>
                <a:cs typeface="+mn-lt"/>
              </a:rPr>
              <a:t>Delivery </a:t>
            </a:r>
            <a:r>
              <a:rPr lang="fr-FR" sz="1100" b="1" err="1">
                <a:solidFill>
                  <a:schemeClr val="bg1"/>
                </a:solidFill>
                <a:ea typeface="+mn-lt"/>
                <a:cs typeface="+mn-lt"/>
              </a:rPr>
              <a:t>address</a:t>
            </a:r>
            <a:r>
              <a:rPr lang="fr-FR" sz="1100" b="1">
                <a:solidFill>
                  <a:schemeClr val="bg1"/>
                </a:solidFill>
                <a:ea typeface="+mn-lt"/>
                <a:cs typeface="+mn-lt"/>
              </a:rPr>
              <a:t> informations</a:t>
            </a:r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92E4D8F1-3A12-A942-06ED-C739654548F2}"/>
              </a:ext>
            </a:extLst>
          </p:cNvPr>
          <p:cNvCxnSpPr>
            <a:cxnSpLocks/>
          </p:cNvCxnSpPr>
          <p:nvPr/>
        </p:nvCxnSpPr>
        <p:spPr>
          <a:xfrm flipV="1">
            <a:off x="2253987" y="1724145"/>
            <a:ext cx="3625086" cy="19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233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EEFB7-CAB5-9289-7562-F9731AD04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76E4AC-0453-D627-BF77-671D82EF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srgbClr val="3746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5969A95E-69B7-5955-4641-6A3C1302C8CA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75A587B-5814-4D9B-9598-FE9CB954CB01}" type="slidenum">
              <a:rPr lang="fr-FR" sz="900" b="1" smtClean="0">
                <a:solidFill>
                  <a:srgbClr val="374649"/>
                </a:solidFill>
                <a:latin typeface="Arial" panose="020B0604020202020204"/>
              </a:rPr>
              <a:pPr>
                <a:defRPr/>
              </a:pPr>
              <a:t>6</a:t>
            </a:fld>
            <a:endParaRPr lang="fr-FR" sz="900" b="1">
              <a:solidFill>
                <a:srgbClr val="374649"/>
              </a:solidFill>
              <a:latin typeface="Arial" panose="020B0604020202020204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3F7B87F-2571-8BFB-8C8C-400E8307367E}"/>
              </a:ext>
            </a:extLst>
          </p:cNvPr>
          <p:cNvSpPr txBox="1"/>
          <p:nvPr/>
        </p:nvSpPr>
        <p:spPr>
          <a:xfrm>
            <a:off x="505024" y="441901"/>
            <a:ext cx="14700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3200" b="1" err="1">
                <a:solidFill>
                  <a:srgbClr val="FF0000"/>
                </a:solidFill>
                <a:latin typeface="Arial"/>
                <a:ea typeface="Calibri"/>
                <a:cs typeface="Calibri"/>
              </a:rPr>
              <a:t>eFuel</a:t>
            </a:r>
            <a:endParaRPr lang="fr-FR" sz="3200" b="1" err="1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1FC98B8-25F6-D5B9-497A-AC0E13052871}"/>
              </a:ext>
            </a:extLst>
          </p:cNvPr>
          <p:cNvSpPr txBox="1"/>
          <p:nvPr/>
        </p:nvSpPr>
        <p:spPr>
          <a:xfrm>
            <a:off x="1976831" y="441901"/>
            <a:ext cx="764960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III.   </a:t>
            </a:r>
            <a:r>
              <a:rPr lang="fr-FR" sz="3200" b="1" err="1">
                <a:solidFill>
                  <a:srgbClr val="0070C0"/>
                </a:solidFill>
                <a:ea typeface="+mn-lt"/>
                <a:cs typeface="+mn-lt"/>
              </a:rPr>
              <a:t>Purchase</a:t>
            </a:r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fr-FR" sz="3200" b="1" err="1">
                <a:solidFill>
                  <a:srgbClr val="0070C0"/>
                </a:solidFill>
                <a:ea typeface="+mn-lt"/>
                <a:cs typeface="+mn-lt"/>
              </a:rPr>
              <a:t>journey</a:t>
            </a:r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fr-FR" sz="3200" b="1" err="1">
                <a:solidFill>
                  <a:srgbClr val="0070C0"/>
                </a:solidFill>
                <a:ea typeface="+mn-lt"/>
                <a:cs typeface="+mn-lt"/>
              </a:rPr>
              <a:t>order</a:t>
            </a:r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 pickup </a:t>
            </a:r>
            <a:endParaRPr lang="fr-FR" sz="3200" b="1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Image 1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5BE7AA47-D2FB-FF7F-0228-6E41FB6AB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46" y="1250054"/>
            <a:ext cx="5314950" cy="4857750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B87CE4E-E16F-E9F1-08EE-A8325ED7F505}"/>
              </a:ext>
            </a:extLst>
          </p:cNvPr>
          <p:cNvCxnSpPr/>
          <p:nvPr/>
        </p:nvCxnSpPr>
        <p:spPr>
          <a:xfrm flipV="1">
            <a:off x="3813587" y="2550557"/>
            <a:ext cx="3612170" cy="31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96A1BB39-608F-99BF-0D23-18317074CEB7}"/>
              </a:ext>
            </a:extLst>
          </p:cNvPr>
          <p:cNvCxnSpPr/>
          <p:nvPr/>
        </p:nvCxnSpPr>
        <p:spPr>
          <a:xfrm>
            <a:off x="5421429" y="3810323"/>
            <a:ext cx="1159392" cy="15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3FEE404-DF78-83C1-1250-332EF8CFA6E5}"/>
              </a:ext>
            </a:extLst>
          </p:cNvPr>
          <p:cNvSpPr/>
          <p:nvPr/>
        </p:nvSpPr>
        <p:spPr>
          <a:xfrm>
            <a:off x="6738320" y="3645715"/>
            <a:ext cx="2325924" cy="35304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 b="1">
                <a:solidFill>
                  <a:schemeClr val="bg1"/>
                </a:solidFill>
                <a:ea typeface="+mn-lt"/>
                <a:cs typeface="+mn-lt"/>
              </a:rPr>
              <a:t>Comment for </a:t>
            </a:r>
            <a:r>
              <a:rPr lang="fr-FR" sz="1100" b="1" err="1">
                <a:solidFill>
                  <a:schemeClr val="bg1"/>
                </a:solidFill>
                <a:ea typeface="+mn-lt"/>
                <a:cs typeface="+mn-lt"/>
              </a:rPr>
              <a:t>delivery</a:t>
            </a:r>
            <a:r>
              <a:rPr lang="fr-FR" sz="1100" b="1">
                <a:solidFill>
                  <a:schemeClr val="bg1"/>
                </a:solidFill>
                <a:ea typeface="+mn-lt"/>
                <a:cs typeface="+mn-lt"/>
              </a:rPr>
              <a:t> if </a:t>
            </a:r>
            <a:r>
              <a:rPr lang="fr-FR" sz="1100" b="1" err="1">
                <a:solidFill>
                  <a:schemeClr val="bg1"/>
                </a:solidFill>
                <a:ea typeface="+mn-lt"/>
                <a:cs typeface="+mn-lt"/>
              </a:rPr>
              <a:t>needed</a:t>
            </a:r>
            <a:endParaRPr lang="fr-FR" b="1">
              <a:solidFill>
                <a:schemeClr val="bg1"/>
              </a:solidFill>
              <a:ea typeface="Calibri"/>
              <a:cs typeface="Calibri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B9C6B0E-57F1-1B05-07D9-A42B88EBA917}"/>
              </a:ext>
            </a:extLst>
          </p:cNvPr>
          <p:cNvCxnSpPr/>
          <p:nvPr/>
        </p:nvCxnSpPr>
        <p:spPr>
          <a:xfrm>
            <a:off x="5450736" y="4623156"/>
            <a:ext cx="1159392" cy="15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7EEC5537-60AD-D322-38E3-0F5370205672}"/>
              </a:ext>
            </a:extLst>
          </p:cNvPr>
          <p:cNvSpPr/>
          <p:nvPr/>
        </p:nvSpPr>
        <p:spPr>
          <a:xfrm>
            <a:off x="6748255" y="4458548"/>
            <a:ext cx="2203229" cy="35304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 b="1" err="1">
                <a:solidFill>
                  <a:schemeClr val="bg1"/>
                </a:solidFill>
                <a:ea typeface="+mn-lt"/>
                <a:cs typeface="+mn-lt"/>
              </a:rPr>
              <a:t>Internal</a:t>
            </a:r>
            <a:r>
              <a:rPr lang="fr-FR" sz="11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FR" sz="1100" b="1" err="1">
                <a:solidFill>
                  <a:schemeClr val="bg1"/>
                </a:solidFill>
                <a:ea typeface="+mn-lt"/>
                <a:cs typeface="+mn-lt"/>
              </a:rPr>
              <a:t>order</a:t>
            </a:r>
            <a:r>
              <a:rPr lang="fr-FR" sz="11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FR" sz="1100" b="1" err="1">
                <a:solidFill>
                  <a:schemeClr val="bg1"/>
                </a:solidFill>
                <a:ea typeface="+mn-lt"/>
                <a:cs typeface="+mn-lt"/>
              </a:rPr>
              <a:t>number</a:t>
            </a:r>
            <a:r>
              <a:rPr lang="fr-FR" sz="1100" b="1">
                <a:solidFill>
                  <a:schemeClr val="bg1"/>
                </a:solidFill>
                <a:ea typeface="+mn-lt"/>
                <a:cs typeface="+mn-lt"/>
              </a:rPr>
              <a:t> if </a:t>
            </a:r>
            <a:r>
              <a:rPr lang="fr-FR" sz="1100" b="1" err="1">
                <a:solidFill>
                  <a:schemeClr val="bg1"/>
                </a:solidFill>
                <a:ea typeface="+mn-lt"/>
                <a:cs typeface="+mn-lt"/>
              </a:rPr>
              <a:t>needed</a:t>
            </a:r>
            <a:endParaRPr lang="fr-FR" b="1">
              <a:solidFill>
                <a:schemeClr val="bg1"/>
              </a:solidFill>
              <a:ea typeface="Calibri"/>
              <a:cs typeface="Calibri"/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162C405-E1FF-1282-CFD5-8E225296C9AC}"/>
              </a:ext>
            </a:extLst>
          </p:cNvPr>
          <p:cNvCxnSpPr>
            <a:cxnSpLocks/>
          </p:cNvCxnSpPr>
          <p:nvPr/>
        </p:nvCxnSpPr>
        <p:spPr>
          <a:xfrm>
            <a:off x="4263495" y="5402868"/>
            <a:ext cx="2977854" cy="13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85749A5-61A7-0F9C-27FC-09C8EF0A3A36}"/>
              </a:ext>
            </a:extLst>
          </p:cNvPr>
          <p:cNvSpPr/>
          <p:nvPr/>
        </p:nvSpPr>
        <p:spPr>
          <a:xfrm>
            <a:off x="7365012" y="5232634"/>
            <a:ext cx="2106366" cy="35304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 b="1" err="1">
                <a:solidFill>
                  <a:schemeClr val="bg1"/>
                </a:solidFill>
              </a:rPr>
              <a:t>Internal</a:t>
            </a:r>
            <a:r>
              <a:rPr lang="fr-FR" sz="1100" b="1">
                <a:solidFill>
                  <a:schemeClr val="bg1"/>
                </a:solidFill>
              </a:rPr>
              <a:t> </a:t>
            </a:r>
            <a:r>
              <a:rPr lang="fr-FR" sz="1100" b="1" err="1">
                <a:solidFill>
                  <a:schemeClr val="bg1"/>
                </a:solidFill>
              </a:rPr>
              <a:t>order</a:t>
            </a:r>
            <a:r>
              <a:rPr lang="fr-FR" sz="1100" b="1">
                <a:solidFill>
                  <a:schemeClr val="bg1"/>
                </a:solidFill>
              </a:rPr>
              <a:t> file if </a:t>
            </a:r>
            <a:r>
              <a:rPr lang="fr-FR" sz="1100" b="1" err="1">
                <a:solidFill>
                  <a:schemeClr val="bg1"/>
                </a:solidFill>
              </a:rPr>
              <a:t>needed</a:t>
            </a:r>
            <a:endParaRPr lang="fr-FR" sz="1100" err="1">
              <a:solidFill>
                <a:schemeClr val="bg1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A840283-803C-D4AA-E488-CE893DDEFBB5}"/>
              </a:ext>
            </a:extLst>
          </p:cNvPr>
          <p:cNvSpPr/>
          <p:nvPr/>
        </p:nvSpPr>
        <p:spPr>
          <a:xfrm>
            <a:off x="7565946" y="2337687"/>
            <a:ext cx="2958771" cy="35304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 b="1" err="1">
                <a:solidFill>
                  <a:schemeClr val="bg1"/>
                </a:solidFill>
                <a:ea typeface="+mn-lt"/>
                <a:cs typeface="+mn-lt"/>
              </a:rPr>
              <a:t>Desired</a:t>
            </a:r>
            <a:r>
              <a:rPr lang="fr-FR" sz="1100" b="1">
                <a:solidFill>
                  <a:schemeClr val="bg1"/>
                </a:solidFill>
                <a:ea typeface="+mn-lt"/>
                <a:cs typeface="+mn-lt"/>
              </a:rPr>
              <a:t> pickup date of the </a:t>
            </a:r>
            <a:r>
              <a:rPr lang="fr-FR" sz="1100" b="1" err="1">
                <a:solidFill>
                  <a:schemeClr val="bg1"/>
                </a:solidFill>
                <a:ea typeface="+mn-lt"/>
                <a:cs typeface="+mn-lt"/>
              </a:rPr>
              <a:t>order</a:t>
            </a:r>
            <a:r>
              <a:rPr lang="fr-FR" sz="1100" b="1">
                <a:solidFill>
                  <a:schemeClr val="bg1"/>
                </a:solidFill>
                <a:ea typeface="+mn-lt"/>
                <a:cs typeface="+mn-lt"/>
              </a:rPr>
              <a:t> at the depot </a:t>
            </a:r>
            <a:endParaRPr lang="fr-FR" b="1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63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5185C-787F-93DD-71B5-065F182C5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18488C-EA3D-EE62-0247-382EB3B45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srgbClr val="3746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803CE421-8A1C-3CA6-FC45-4398110F2A1B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75A587B-5814-4D9B-9598-FE9CB954CB01}" type="slidenum">
              <a:rPr lang="fr-FR" sz="900" b="1" smtClean="0">
                <a:solidFill>
                  <a:srgbClr val="374649"/>
                </a:solidFill>
                <a:latin typeface="Arial" panose="020B0604020202020204"/>
              </a:rPr>
              <a:pPr>
                <a:defRPr/>
              </a:pPr>
              <a:t>7</a:t>
            </a:fld>
            <a:endParaRPr lang="fr-FR" sz="900" b="1">
              <a:solidFill>
                <a:srgbClr val="374649"/>
              </a:solidFill>
              <a:latin typeface="Arial" panose="020B0604020202020204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0F0695-8A67-3CCE-5A04-76A241DF3A2A}"/>
              </a:ext>
            </a:extLst>
          </p:cNvPr>
          <p:cNvSpPr txBox="1"/>
          <p:nvPr/>
        </p:nvSpPr>
        <p:spPr>
          <a:xfrm>
            <a:off x="505024" y="441901"/>
            <a:ext cx="14700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3200" b="1" err="1">
                <a:solidFill>
                  <a:srgbClr val="FF0000"/>
                </a:solidFill>
                <a:latin typeface="Arial"/>
                <a:ea typeface="Calibri"/>
                <a:cs typeface="Calibri"/>
              </a:rPr>
              <a:t>eFuel</a:t>
            </a:r>
            <a:endParaRPr lang="fr-FR" sz="3200" b="1" err="1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D132FFC-B935-4B29-9439-3B5E8DC34678}"/>
              </a:ext>
            </a:extLst>
          </p:cNvPr>
          <p:cNvSpPr txBox="1"/>
          <p:nvPr/>
        </p:nvSpPr>
        <p:spPr>
          <a:xfrm>
            <a:off x="1976831" y="441901"/>
            <a:ext cx="88313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III.   </a:t>
            </a:r>
            <a:r>
              <a:rPr lang="fr-FR" sz="3200" b="1" err="1">
                <a:solidFill>
                  <a:srgbClr val="0070C0"/>
                </a:solidFill>
                <a:ea typeface="+mn-lt"/>
                <a:cs typeface="+mn-lt"/>
              </a:rPr>
              <a:t>Order</a:t>
            </a:r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fr-FR" sz="3200" b="1" err="1">
                <a:solidFill>
                  <a:srgbClr val="0070C0"/>
                </a:solidFill>
                <a:ea typeface="+mn-lt"/>
                <a:cs typeface="+mn-lt"/>
              </a:rPr>
              <a:t>cart</a:t>
            </a:r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fr-FR" sz="3200" b="1" err="1">
                <a:solidFill>
                  <a:srgbClr val="0070C0"/>
                </a:solidFill>
                <a:ea typeface="+mn-lt"/>
                <a:cs typeface="+mn-lt"/>
              </a:rPr>
              <a:t>delivery</a:t>
            </a:r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 – Distribution confirmation</a:t>
            </a:r>
            <a:endParaRPr lang="fr-FR" sz="3200" b="1" err="1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Image 1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50B4E663-BD7B-2926-68A2-62B821608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771" y="3152129"/>
            <a:ext cx="3070764" cy="1793607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93A208CC-4B26-3E32-9243-47E80A4225EF}"/>
              </a:ext>
            </a:extLst>
          </p:cNvPr>
          <p:cNvSpPr/>
          <p:nvPr/>
        </p:nvSpPr>
        <p:spPr>
          <a:xfrm>
            <a:off x="7048195" y="2461825"/>
            <a:ext cx="4448861" cy="381640"/>
          </a:xfrm>
          <a:prstGeom prst="roundRect">
            <a:avLst>
              <a:gd name="adj" fmla="val 26770"/>
            </a:avLst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By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clicking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on the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finalize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my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order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button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,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your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order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is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sent to SAP </a:t>
            </a:r>
            <a:endParaRPr lang="fr-FR">
              <a:solidFill>
                <a:srgbClr val="FFFFFF"/>
              </a:solidFill>
              <a:ea typeface="+mn-lt"/>
              <a:cs typeface="+mn-lt"/>
            </a:endParaRPr>
          </a:p>
          <a:p>
            <a:pPr algn="ctr">
              <a:defRPr/>
            </a:pP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and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you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can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access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your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order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summary</a:t>
            </a:r>
            <a:endParaRPr lang="fr-FR" err="1">
              <a:ea typeface="Calibri"/>
              <a:cs typeface="Calibri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82A702A-E8C8-8298-BB22-B5798782F7B8}"/>
              </a:ext>
            </a:extLst>
          </p:cNvPr>
          <p:cNvSpPr/>
          <p:nvPr/>
        </p:nvSpPr>
        <p:spPr>
          <a:xfrm>
            <a:off x="546690" y="1745029"/>
            <a:ext cx="5972860" cy="391409"/>
          </a:xfrm>
          <a:prstGeom prst="roundRect">
            <a:avLst>
              <a:gd name="adj" fmla="val 26770"/>
            </a:avLst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By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clicking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on the continue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my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purchases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button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you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are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redirected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to the configuration of the business line and the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delivery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method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(but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keeping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in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mind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the one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previously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chosen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that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you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 can change id </a:t>
            </a:r>
            <a:r>
              <a:rPr lang="fr-FR" sz="1000" err="1">
                <a:solidFill>
                  <a:srgbClr val="FF0000"/>
                </a:solidFill>
                <a:ea typeface="+mn-lt"/>
                <a:cs typeface="+mn-lt"/>
              </a:rPr>
              <a:t>needed</a:t>
            </a:r>
            <a:r>
              <a:rPr lang="fr-FR" sz="1000">
                <a:solidFill>
                  <a:srgbClr val="FF0000"/>
                </a:solidFill>
                <a:ea typeface="+mn-lt"/>
                <a:cs typeface="+mn-lt"/>
              </a:rPr>
              <a:t>)</a:t>
            </a:r>
            <a:endParaRPr lang="fr-FR">
              <a:ea typeface="Calibri"/>
              <a:cs typeface="Calibri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E90550D-F571-3854-9CCE-2DB78DCD1F24}"/>
              </a:ext>
            </a:extLst>
          </p:cNvPr>
          <p:cNvSpPr txBox="1"/>
          <p:nvPr/>
        </p:nvSpPr>
        <p:spPr>
          <a:xfrm>
            <a:off x="552448" y="1271483"/>
            <a:ext cx="496277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>
                <a:ea typeface="Calibri"/>
                <a:cs typeface="Calibri"/>
              </a:rPr>
              <a:t>1.a</a:t>
            </a:r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1D9358A-F1E2-8A2D-C466-55D179CB8B41}"/>
              </a:ext>
            </a:extLst>
          </p:cNvPr>
          <p:cNvSpPr txBox="1"/>
          <p:nvPr/>
        </p:nvSpPr>
        <p:spPr>
          <a:xfrm>
            <a:off x="7044184" y="1978510"/>
            <a:ext cx="496277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>
                <a:ea typeface="Calibri"/>
                <a:cs typeface="Calibri"/>
              </a:rPr>
              <a:t>1.b</a:t>
            </a:r>
            <a:endParaRPr lang="fr-FR"/>
          </a:p>
        </p:txBody>
      </p:sp>
      <p:pic>
        <p:nvPicPr>
          <p:cNvPr id="17" name="Image 16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89DA181E-1192-B7EE-9E21-08E4D27FD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67" y="2362991"/>
            <a:ext cx="5973306" cy="1796225"/>
          </a:xfrm>
          <a:prstGeom prst="rect">
            <a:avLst/>
          </a:prstGeom>
        </p:spPr>
      </p:pic>
      <p:pic>
        <p:nvPicPr>
          <p:cNvPr id="18" name="Image 1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848064CE-2DA8-2226-5AF7-159D7B19C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68" y="4294699"/>
            <a:ext cx="5973306" cy="17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38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F2EDA-1816-6462-C66F-36FEFBE9B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BFB9CB-162A-391F-6764-01ECBB24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srgbClr val="3746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53FE3303-8FDE-49A7-62BD-8D33E1562E2F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75A587B-5814-4D9B-9598-FE9CB954CB01}" type="slidenum">
              <a:rPr lang="fr-FR" sz="900" b="1" smtClean="0">
                <a:solidFill>
                  <a:srgbClr val="374649"/>
                </a:solidFill>
                <a:latin typeface="Arial" panose="020B0604020202020204"/>
              </a:rPr>
              <a:pPr>
                <a:defRPr/>
              </a:pPr>
              <a:t>8</a:t>
            </a:fld>
            <a:endParaRPr lang="fr-FR" sz="900" b="1">
              <a:solidFill>
                <a:srgbClr val="374649"/>
              </a:solidFill>
              <a:latin typeface="Arial" panose="020B0604020202020204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D234755-4004-CD5E-42ED-574D3ABF1AD8}"/>
              </a:ext>
            </a:extLst>
          </p:cNvPr>
          <p:cNvSpPr txBox="1"/>
          <p:nvPr/>
        </p:nvSpPr>
        <p:spPr>
          <a:xfrm>
            <a:off x="505024" y="441901"/>
            <a:ext cx="14700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3200" b="1" err="1">
                <a:solidFill>
                  <a:srgbClr val="FF0000"/>
                </a:solidFill>
                <a:latin typeface="Arial"/>
                <a:ea typeface="Calibri"/>
                <a:cs typeface="Calibri"/>
              </a:rPr>
              <a:t>eFuel</a:t>
            </a:r>
            <a:endParaRPr lang="fr-FR" sz="3200" b="1" err="1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CABA420-3628-F102-D11A-9CB10AE364AD}"/>
              </a:ext>
            </a:extLst>
          </p:cNvPr>
          <p:cNvSpPr txBox="1"/>
          <p:nvPr/>
        </p:nvSpPr>
        <p:spPr>
          <a:xfrm>
            <a:off x="1976831" y="441901"/>
            <a:ext cx="88313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>
                <a:solidFill>
                  <a:srgbClr val="0070C0"/>
                </a:solidFill>
                <a:ea typeface="+mn-lt"/>
                <a:cs typeface="+mn-lt"/>
              </a:rPr>
              <a:t>IV.   Customer navigation</a:t>
            </a:r>
            <a:endParaRPr lang="fr-FR" sz="3200" b="1" err="1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Rectangle: Rounded Corners 11">
            <a:extLst>
              <a:ext uri="{FF2B5EF4-FFF2-40B4-BE49-F238E27FC236}">
                <a16:creationId xmlns:a16="http://schemas.microsoft.com/office/drawing/2014/main" id="{DFAFCB46-6F8E-9A81-BADA-57AA3BDAD791}"/>
              </a:ext>
            </a:extLst>
          </p:cNvPr>
          <p:cNvSpPr/>
          <p:nvPr/>
        </p:nvSpPr>
        <p:spPr>
          <a:xfrm>
            <a:off x="5537111" y="2816995"/>
            <a:ext cx="3086303" cy="381640"/>
          </a:xfrm>
          <a:prstGeom prst="roundRect">
            <a:avLst>
              <a:gd name="adj" fmla="val 26770"/>
            </a:avLst>
          </a:prstGeom>
          <a:solidFill>
            <a:srgbClr val="0070C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User profile to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view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 and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edit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your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 profile information</a:t>
            </a:r>
            <a:endParaRPr lang="fr-FR" b="1">
              <a:ea typeface="Calibri"/>
              <a:cs typeface="Calibri"/>
            </a:endParaRP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1F4543E3-FC07-4FCF-0712-314891135C89}"/>
              </a:ext>
            </a:extLst>
          </p:cNvPr>
          <p:cNvSpPr/>
          <p:nvPr/>
        </p:nvSpPr>
        <p:spPr>
          <a:xfrm>
            <a:off x="5537110" y="3817926"/>
            <a:ext cx="5572487" cy="381640"/>
          </a:xfrm>
          <a:prstGeom prst="roundRect">
            <a:avLst>
              <a:gd name="adj" fmla="val 26770"/>
            </a:avLst>
          </a:prstGeom>
          <a:solidFill>
            <a:srgbClr val="0070C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List of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your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orders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placed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with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this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account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allowing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you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 to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view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past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orders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 and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access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their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details</a:t>
            </a:r>
            <a:endParaRPr lang="fr-FR" b="1">
              <a:ea typeface="Calibri"/>
              <a:cs typeface="Calibri"/>
            </a:endParaRPr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623101EE-8741-61D8-E847-A31EBC63ABFE}"/>
              </a:ext>
            </a:extLst>
          </p:cNvPr>
          <p:cNvSpPr/>
          <p:nvPr/>
        </p:nvSpPr>
        <p:spPr>
          <a:xfrm>
            <a:off x="5537109" y="3320687"/>
            <a:ext cx="4597386" cy="381640"/>
          </a:xfrm>
          <a:prstGeom prst="roundRect">
            <a:avLst>
              <a:gd name="adj" fmla="val 26770"/>
            </a:avLst>
          </a:prstGeom>
          <a:solidFill>
            <a:srgbClr val="0070C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Business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account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allowing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 to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view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 and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edit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 information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related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 to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your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company</a:t>
            </a:r>
            <a:endParaRPr lang="fr-FR" b="1" err="1">
              <a:ea typeface="Calibri"/>
              <a:cs typeface="Calibri"/>
            </a:endParaRP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4E101E8D-25EF-0279-51D2-1DF07AC67603}"/>
              </a:ext>
            </a:extLst>
          </p:cNvPr>
          <p:cNvSpPr/>
          <p:nvPr/>
        </p:nvSpPr>
        <p:spPr>
          <a:xfrm>
            <a:off x="5537109" y="4269959"/>
            <a:ext cx="3460845" cy="381640"/>
          </a:xfrm>
          <a:prstGeom prst="roundRect">
            <a:avLst>
              <a:gd name="adj" fmla="val 26770"/>
            </a:avLst>
          </a:prstGeom>
          <a:solidFill>
            <a:srgbClr val="0070C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Logout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button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allowing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you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 to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disconnect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fr-FR" sz="1000" b="1" err="1">
                <a:solidFill>
                  <a:srgbClr val="FFFFFF"/>
                </a:solidFill>
                <a:ea typeface="+mn-lt"/>
                <a:cs typeface="+mn-lt"/>
              </a:rPr>
              <a:t>from</a:t>
            </a:r>
            <a:r>
              <a:rPr lang="fr-FR" sz="1000" b="1">
                <a:solidFill>
                  <a:srgbClr val="FFFFFF"/>
                </a:solidFill>
                <a:ea typeface="+mn-lt"/>
                <a:cs typeface="+mn-lt"/>
              </a:rPr>
              <a:t> the platform</a:t>
            </a:r>
            <a:endParaRPr lang="fr-FR" b="1">
              <a:ea typeface="Calibri"/>
              <a:cs typeface="Calibri"/>
            </a:endParaRPr>
          </a:p>
        </p:txBody>
      </p:sp>
      <p:pic>
        <p:nvPicPr>
          <p:cNvPr id="15" name="Image 14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AE936AD5-6036-F44A-EADD-783BD622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059" y="2212624"/>
            <a:ext cx="3177799" cy="2658766"/>
          </a:xfrm>
          <a:prstGeom prst="rect">
            <a:avLst/>
          </a:prstGeom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D2AC30A-6EB8-31C6-9352-C50D527753FB}"/>
              </a:ext>
            </a:extLst>
          </p:cNvPr>
          <p:cNvCxnSpPr/>
          <p:nvPr/>
        </p:nvCxnSpPr>
        <p:spPr>
          <a:xfrm flipV="1">
            <a:off x="3852226" y="3006090"/>
            <a:ext cx="1443527" cy="3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46F40CA-33AF-1FF5-1741-9D778A2EF81C}"/>
              </a:ext>
            </a:extLst>
          </p:cNvPr>
          <p:cNvCxnSpPr>
            <a:cxnSpLocks/>
          </p:cNvCxnSpPr>
          <p:nvPr/>
        </p:nvCxnSpPr>
        <p:spPr>
          <a:xfrm flipV="1">
            <a:off x="3852225" y="3542073"/>
            <a:ext cx="1443527" cy="3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44A67992-6196-0D88-E3B3-F1F1B9231958}"/>
              </a:ext>
            </a:extLst>
          </p:cNvPr>
          <p:cNvCxnSpPr>
            <a:cxnSpLocks/>
          </p:cNvCxnSpPr>
          <p:nvPr/>
        </p:nvCxnSpPr>
        <p:spPr>
          <a:xfrm>
            <a:off x="3400192" y="4004051"/>
            <a:ext cx="1895560" cy="2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61BFBED-B852-18CB-CEB3-8DE9132CFAD1}"/>
              </a:ext>
            </a:extLst>
          </p:cNvPr>
          <p:cNvCxnSpPr>
            <a:cxnSpLocks/>
          </p:cNvCxnSpPr>
          <p:nvPr/>
        </p:nvCxnSpPr>
        <p:spPr>
          <a:xfrm>
            <a:off x="3400192" y="4449626"/>
            <a:ext cx="1902018" cy="15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219417"/>
      </p:ext>
    </p:extLst>
  </p:cSld>
  <p:clrMapOvr>
    <a:masterClrMapping/>
  </p:clrMapOvr>
</p:sld>
</file>

<file path=ppt/theme/theme1.xml><?xml version="1.0" encoding="utf-8"?>
<a:theme xmlns:a="http://schemas.openxmlformats.org/drawingml/2006/main" name="TotalEnergies AA - Bleu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1" id="{9BEC3FBE-2419-4042-98D8-48FD7A597541}" vid="{2A8E718C-D1D5-B54E-A9CF-4229D3F9F1C1}"/>
    </a:ext>
  </a:extLst>
</a:theme>
</file>

<file path=ppt/theme/theme2.xml><?xml version="1.0" encoding="utf-8"?>
<a:theme xmlns:a="http://schemas.openxmlformats.org/drawingml/2006/main" name="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1" id="{9BEC3FBE-2419-4042-98D8-48FD7A597541}" vid="{517E99B6-38AA-FA43-B9D7-E7624BDDD441}"/>
    </a:ext>
  </a:extLst>
</a:theme>
</file>

<file path=ppt/theme/theme3.xml><?xml version="1.0" encoding="utf-8"?>
<a:theme xmlns:a="http://schemas.openxmlformats.org/drawingml/2006/main" name="TotalEnergies AA - Vert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1" id="{9BEC3FBE-2419-4042-98D8-48FD7A597541}" vid="{91BED9B8-598C-AA45-9FCA-0E8BF81E495D}"/>
    </a:ext>
  </a:extLst>
</a:theme>
</file>

<file path=ppt/theme/theme4.xml><?xml version="1.0" encoding="utf-8"?>
<a:theme xmlns:a="http://schemas.openxmlformats.org/drawingml/2006/main" name="TotalEnergies AA - Orang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1" id="{9BEC3FBE-2419-4042-98D8-48FD7A597541}" vid="{9DFFD374-ED35-5947-A71F-7A9A5C60E258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d05c21-3742-47ad-a6f6-da1a9b09ebf8">
      <Terms xmlns="http://schemas.microsoft.com/office/infopath/2007/PartnerControls"/>
    </lcf76f155ced4ddcb4097134ff3c332f>
    <TaxCatchAll xmlns="f6ae7e79-d659-4cab-97fd-97a58e19332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B024D41ED437409EAA7933A7A72D6C" ma:contentTypeVersion="15" ma:contentTypeDescription="Crée un document." ma:contentTypeScope="" ma:versionID="d687b137ade122bc22c11b8c095be03d">
  <xsd:schema xmlns:xsd="http://www.w3.org/2001/XMLSchema" xmlns:xs="http://www.w3.org/2001/XMLSchema" xmlns:p="http://schemas.microsoft.com/office/2006/metadata/properties" xmlns:ns2="c8d05c21-3742-47ad-a6f6-da1a9b09ebf8" xmlns:ns3="f6ae7e79-d659-4cab-97fd-97a58e19332b" targetNamespace="http://schemas.microsoft.com/office/2006/metadata/properties" ma:root="true" ma:fieldsID="1847f0e35f80956dddc5cc87a7c99e55" ns2:_="" ns3:_="">
    <xsd:import namespace="c8d05c21-3742-47ad-a6f6-da1a9b09ebf8"/>
    <xsd:import namespace="f6ae7e79-d659-4cab-97fd-97a58e1933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d05c21-3742-47ad-a6f6-da1a9b09eb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7d7a317d-19e9-4a41-b675-f2bd41b4c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ae7e79-d659-4cab-97fd-97a58e1933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1bb23d7-92d3-45d9-8433-e6bd6137f05e}" ma:internalName="TaxCatchAll" ma:showField="CatchAllData" ma:web="f6ae7e79-d659-4cab-97fd-97a58e1933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7296EA-0B91-40C1-ABFB-75777B458A65}">
  <ds:schemaRefs>
    <ds:schemaRef ds:uri="http://purl.org/dc/elements/1.1/"/>
    <ds:schemaRef ds:uri="f6ae7e79-d659-4cab-97fd-97a58e19332b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c8d05c21-3742-47ad-a6f6-da1a9b09ebf8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E3B5083-D2A6-46C4-8D10-21E1D1108B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8D9078-BCBC-4007-BB37-677E6823ED65}">
  <ds:schemaRefs>
    <ds:schemaRef ds:uri="c8d05c21-3742-47ad-a6f6-da1a9b09ebf8"/>
    <ds:schemaRef ds:uri="f6ae7e79-d659-4cab-97fd-97a58e19332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29e91b0-e21f-48fb-a071-456717ecc28e}" enabled="0" method="" siteId="{329e91b0-e21f-48fb-a071-456717ecc28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653</Words>
  <Application>Microsoft Office PowerPoint</Application>
  <PresentationFormat>Grand écran</PresentationFormat>
  <Paragraphs>78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TotalEnergies AA - Bleu</vt:lpstr>
      <vt:lpstr>TotalEnergies AA - Rouge</vt:lpstr>
      <vt:lpstr>TotalEnergies AA - Vert</vt:lpstr>
      <vt:lpstr>TotalEnergies AA - Orange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UJ2 – e-Ordering</dc:title>
  <dc:creator>Cyrille COLLETTE</dc:creator>
  <cp:lastModifiedBy>Pierre-yves GUILLOTEAU</cp:lastModifiedBy>
  <cp:revision>2</cp:revision>
  <dcterms:created xsi:type="dcterms:W3CDTF">2024-04-10T08:45:58Z</dcterms:created>
  <dcterms:modified xsi:type="dcterms:W3CDTF">2025-09-26T09:55:55Z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0x0101007BB024D41ED437409EAA7933A7A72D6C</vt:lpwstr>
  </property>
  <property fmtid="{D5CDD505-2E9C-101B-9397-08002B2CF9AE}" pid="3" name="MediaServiceImageTags">
    <vt:lpwstr/>
  </property>
</Properties>
</file>